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alegeliber.md/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alegeliber.md/secretariatul-calc-a-participat-la-prezentarea-studiului-de-fezabilitate-privind-initierea-reformei-de-reducere-a-varstei-de-vot-in-moldova-3819.html" TargetMode="External"/><Relationship Id="rId2" Type="http://schemas.openxmlformats.org/officeDocument/2006/relationships/hyperlink" Target="https://alegeliber.md/a-fost-prezentat-public-conceptul-sistemului-de-vot-prin-internet-e-votare-3781.html" TargetMode="External"/><Relationship Id="rId1" Type="http://schemas.openxmlformats.org/officeDocument/2006/relationships/hyperlink" Target="https://alegeliber.md/au-fost-prezentate-propunerile-de-imbunatatire-si-modificarile-la-codul-electoral-si-legislatia-conexa-3772.html" TargetMode="External"/><Relationship Id="rId4" Type="http://schemas.openxmlformats.org/officeDocument/2006/relationships/hyperlink" Target="https://www.facebook.com/coalitiaalegeriliberesicorecte/videos/483819303837635/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://www.alegeliber.md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alegeliber.md/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alegeliber.md/secretariatul-calc-a-participat-la-prezentarea-studiului-de-fezabilitate-privind-initierea-reformei-de-reducere-a-varstei-de-vot-in-moldova-3819.html" TargetMode="External"/><Relationship Id="rId2" Type="http://schemas.openxmlformats.org/officeDocument/2006/relationships/hyperlink" Target="https://alegeliber.md/a-fost-prezentat-public-conceptul-sistemului-de-vot-prin-internet-e-votare-3781.html" TargetMode="External"/><Relationship Id="rId1" Type="http://schemas.openxmlformats.org/officeDocument/2006/relationships/hyperlink" Target="https://alegeliber.md/au-fost-prezentate-propunerile-de-imbunatatire-si-modificarile-la-codul-electoral-si-legislatia-conexa-3772.html" TargetMode="External"/><Relationship Id="rId4" Type="http://schemas.openxmlformats.org/officeDocument/2006/relationships/hyperlink" Target="https://www.facebook.com/coalitiaalegeriliberesicorecte/videos/483819303837635/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://www.alegeliber.md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DB8DE9-D6B3-4E3B-A55A-9A2060FD9421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6C0F581-D329-43DA-9A66-EBF86CDD4542}">
      <dgm:prSet/>
      <dgm:spPr/>
      <dgm:t>
        <a:bodyPr/>
        <a:lstStyle/>
        <a:p>
          <a:r>
            <a:rPr lang="ro-RO" dirty="0" err="1"/>
            <a:t>Coaliți</a:t>
          </a:r>
          <a:r>
            <a:rPr lang="en-US" dirty="0"/>
            <a:t>a</a:t>
          </a:r>
          <a:r>
            <a:rPr lang="ro-RO" dirty="0"/>
            <a:t> se ghidează în activitatea sa de Carta pentru Alegeri Libere </a:t>
          </a:r>
          <a:r>
            <a:rPr lang="ro-RO" dirty="0" err="1"/>
            <a:t>şi</a:t>
          </a:r>
          <a:r>
            <a:rPr lang="ro-RO" dirty="0"/>
            <a:t> Corecte </a:t>
          </a:r>
          <a:r>
            <a:rPr lang="ro-RO" dirty="0" err="1"/>
            <a:t>şi</a:t>
          </a:r>
          <a:r>
            <a:rPr lang="ro-RO" dirty="0"/>
            <a:t> de Regulamentul de funcționare a Coaliției, versiunea actualizată din 11 februarie 2021, disponibile pe </a:t>
          </a:r>
          <a:r>
            <a:rPr lang="ro-RO" dirty="0">
              <a:hlinkClick xmlns:r="http://schemas.openxmlformats.org/officeDocument/2006/relationships" r:id="rId1"/>
            </a:rPr>
            <a:t>alegeliber.md</a:t>
          </a:r>
          <a:r>
            <a:rPr lang="ro-RO" dirty="0"/>
            <a:t>.</a:t>
          </a:r>
          <a:endParaRPr lang="en-US" dirty="0"/>
        </a:p>
      </dgm:t>
    </dgm:pt>
    <dgm:pt modelId="{DCA1072D-9729-4BE9-A07E-7EAEAB3B13C8}" type="parTrans" cxnId="{6AB6DE99-887D-48C2-8ED1-D144A681A408}">
      <dgm:prSet/>
      <dgm:spPr/>
      <dgm:t>
        <a:bodyPr/>
        <a:lstStyle/>
        <a:p>
          <a:endParaRPr lang="en-US"/>
        </a:p>
      </dgm:t>
    </dgm:pt>
    <dgm:pt modelId="{D2D84C25-E2DC-49C1-BFFB-944DA715032F}" type="sibTrans" cxnId="{6AB6DE99-887D-48C2-8ED1-D144A681A408}">
      <dgm:prSet/>
      <dgm:spPr/>
      <dgm:t>
        <a:bodyPr/>
        <a:lstStyle/>
        <a:p>
          <a:endParaRPr lang="en-US"/>
        </a:p>
      </dgm:t>
    </dgm:pt>
    <dgm:pt modelId="{3354FEB3-4FC8-41F7-8142-D4EE2E40A41A}">
      <dgm:prSet/>
      <dgm:spPr/>
      <dgm:t>
        <a:bodyPr/>
        <a:lstStyle/>
        <a:p>
          <a:r>
            <a:rPr lang="en-US" dirty="0" err="1"/>
            <a:t>Membrii</a:t>
          </a:r>
          <a:r>
            <a:rPr lang="en-US" dirty="0"/>
            <a:t> </a:t>
          </a:r>
          <a:r>
            <a:rPr lang="en-US" dirty="0" err="1"/>
            <a:t>Coaliției</a:t>
          </a:r>
          <a:r>
            <a:rPr lang="en-US" dirty="0"/>
            <a:t> – 39 </a:t>
          </a:r>
          <a:r>
            <a:rPr lang="en-US" dirty="0" err="1"/>
            <a:t>organizații</a:t>
          </a:r>
          <a:r>
            <a:rPr lang="en-US" dirty="0"/>
            <a:t> </a:t>
          </a:r>
          <a:r>
            <a:rPr lang="en-US" dirty="0" err="1"/>
            <a:t>necomerciale</a:t>
          </a:r>
          <a:r>
            <a:rPr lang="en-US" dirty="0"/>
            <a:t> din </a:t>
          </a:r>
          <a:r>
            <a:rPr lang="en-US" dirty="0" err="1"/>
            <a:t>Republica</a:t>
          </a:r>
          <a:r>
            <a:rPr lang="en-US" dirty="0"/>
            <a:t> Moldova</a:t>
          </a:r>
        </a:p>
      </dgm:t>
    </dgm:pt>
    <dgm:pt modelId="{10CE0948-4840-4908-8D88-E9BB160AE4EB}" type="parTrans" cxnId="{D6E9CA9F-0DB0-4ADB-AE17-F8881F71F27F}">
      <dgm:prSet/>
      <dgm:spPr/>
      <dgm:t>
        <a:bodyPr/>
        <a:lstStyle/>
        <a:p>
          <a:endParaRPr lang="en-US"/>
        </a:p>
      </dgm:t>
    </dgm:pt>
    <dgm:pt modelId="{D339473E-58DD-4B94-8D19-4FEF66B4DC19}" type="sibTrans" cxnId="{D6E9CA9F-0DB0-4ADB-AE17-F8881F71F27F}">
      <dgm:prSet/>
      <dgm:spPr/>
      <dgm:t>
        <a:bodyPr/>
        <a:lstStyle/>
        <a:p>
          <a:endParaRPr lang="en-US"/>
        </a:p>
      </dgm:t>
    </dgm:pt>
    <dgm:pt modelId="{C760D42E-CA73-456D-9717-2D6C16CC9C1C}">
      <dgm:prSet/>
      <dgm:spPr/>
      <dgm:t>
        <a:bodyPr/>
        <a:lstStyle/>
        <a:p>
          <a:r>
            <a:rPr lang="en-US" dirty="0" err="1"/>
            <a:t>Membrii</a:t>
          </a:r>
          <a:r>
            <a:rPr lang="en-US" dirty="0"/>
            <a:t> </a:t>
          </a:r>
          <a:r>
            <a:rPr lang="en-US" dirty="0" err="1"/>
            <a:t>Consiliului</a:t>
          </a:r>
          <a:r>
            <a:rPr lang="en-US" dirty="0"/>
            <a:t> CALC – 9 </a:t>
          </a:r>
          <a:r>
            <a:rPr lang="en-US" dirty="0" err="1"/>
            <a:t>organizații</a:t>
          </a:r>
          <a:r>
            <a:rPr lang="en-US" dirty="0"/>
            <a:t> </a:t>
          </a:r>
        </a:p>
      </dgm:t>
    </dgm:pt>
    <dgm:pt modelId="{73FA8914-3F0F-48D3-BE06-32A4EBAEAABB}" type="parTrans" cxnId="{D6DBF46B-896E-4E1B-A70F-3F1B48C72464}">
      <dgm:prSet/>
      <dgm:spPr/>
      <dgm:t>
        <a:bodyPr/>
        <a:lstStyle/>
        <a:p>
          <a:endParaRPr lang="en-US"/>
        </a:p>
      </dgm:t>
    </dgm:pt>
    <dgm:pt modelId="{14AC2C99-0BC1-4129-88D4-FE33961A351A}" type="sibTrans" cxnId="{D6DBF46B-896E-4E1B-A70F-3F1B48C72464}">
      <dgm:prSet/>
      <dgm:spPr/>
      <dgm:t>
        <a:bodyPr/>
        <a:lstStyle/>
        <a:p>
          <a:endParaRPr lang="en-US"/>
        </a:p>
      </dgm:t>
    </dgm:pt>
    <dgm:pt modelId="{1DAE955E-C4C7-4AF3-9722-CCF368CC9C6B}" type="pres">
      <dgm:prSet presAssocID="{76DB8DE9-D6B3-4E3B-A55A-9A2060FD9421}" presName="vert0" presStyleCnt="0">
        <dgm:presLayoutVars>
          <dgm:dir/>
          <dgm:animOne val="branch"/>
          <dgm:animLvl val="lvl"/>
        </dgm:presLayoutVars>
      </dgm:prSet>
      <dgm:spPr/>
    </dgm:pt>
    <dgm:pt modelId="{979FC69D-F50C-475F-8BD0-A56D4843D3F7}" type="pres">
      <dgm:prSet presAssocID="{86C0F581-D329-43DA-9A66-EBF86CDD4542}" presName="thickLine" presStyleLbl="alignNode1" presStyleIdx="0" presStyleCnt="3"/>
      <dgm:spPr/>
    </dgm:pt>
    <dgm:pt modelId="{11523F3D-ECE6-49D1-A7E2-6BB3B69B8BA0}" type="pres">
      <dgm:prSet presAssocID="{86C0F581-D329-43DA-9A66-EBF86CDD4542}" presName="horz1" presStyleCnt="0"/>
      <dgm:spPr/>
    </dgm:pt>
    <dgm:pt modelId="{5488C2F4-3928-4729-B140-7415E119BF6F}" type="pres">
      <dgm:prSet presAssocID="{86C0F581-D329-43DA-9A66-EBF86CDD4542}" presName="tx1" presStyleLbl="revTx" presStyleIdx="0" presStyleCnt="3"/>
      <dgm:spPr/>
    </dgm:pt>
    <dgm:pt modelId="{BA74DE3D-4530-48FE-87AE-2DFA21738874}" type="pres">
      <dgm:prSet presAssocID="{86C0F581-D329-43DA-9A66-EBF86CDD4542}" presName="vert1" presStyleCnt="0"/>
      <dgm:spPr/>
    </dgm:pt>
    <dgm:pt modelId="{3E61FB3F-B9AA-44E3-805D-70512A1BD15A}" type="pres">
      <dgm:prSet presAssocID="{3354FEB3-4FC8-41F7-8142-D4EE2E40A41A}" presName="thickLine" presStyleLbl="alignNode1" presStyleIdx="1" presStyleCnt="3"/>
      <dgm:spPr/>
    </dgm:pt>
    <dgm:pt modelId="{29CCC02D-8F91-4F97-BCCD-5D299840ECAF}" type="pres">
      <dgm:prSet presAssocID="{3354FEB3-4FC8-41F7-8142-D4EE2E40A41A}" presName="horz1" presStyleCnt="0"/>
      <dgm:spPr/>
    </dgm:pt>
    <dgm:pt modelId="{ABDA74D6-116A-4024-BE0F-D80D173DAF0A}" type="pres">
      <dgm:prSet presAssocID="{3354FEB3-4FC8-41F7-8142-D4EE2E40A41A}" presName="tx1" presStyleLbl="revTx" presStyleIdx="1" presStyleCnt="3"/>
      <dgm:spPr/>
    </dgm:pt>
    <dgm:pt modelId="{4C8D668E-C9F9-42D6-9473-BBF1A1679CA2}" type="pres">
      <dgm:prSet presAssocID="{3354FEB3-4FC8-41F7-8142-D4EE2E40A41A}" presName="vert1" presStyleCnt="0"/>
      <dgm:spPr/>
    </dgm:pt>
    <dgm:pt modelId="{BFD40295-C280-4E93-B5FA-1517BF3FEC78}" type="pres">
      <dgm:prSet presAssocID="{C760D42E-CA73-456D-9717-2D6C16CC9C1C}" presName="thickLine" presStyleLbl="alignNode1" presStyleIdx="2" presStyleCnt="3"/>
      <dgm:spPr/>
    </dgm:pt>
    <dgm:pt modelId="{57A28C03-2673-4B1A-97FF-45890D12055F}" type="pres">
      <dgm:prSet presAssocID="{C760D42E-CA73-456D-9717-2D6C16CC9C1C}" presName="horz1" presStyleCnt="0"/>
      <dgm:spPr/>
    </dgm:pt>
    <dgm:pt modelId="{EB0867BA-9C65-4D2E-A4D4-A8CA1CDB4B43}" type="pres">
      <dgm:prSet presAssocID="{C760D42E-CA73-456D-9717-2D6C16CC9C1C}" presName="tx1" presStyleLbl="revTx" presStyleIdx="2" presStyleCnt="3"/>
      <dgm:spPr/>
    </dgm:pt>
    <dgm:pt modelId="{AFF0D6B3-758B-43B0-A6FE-CC82F455F128}" type="pres">
      <dgm:prSet presAssocID="{C760D42E-CA73-456D-9717-2D6C16CC9C1C}" presName="vert1" presStyleCnt="0"/>
      <dgm:spPr/>
    </dgm:pt>
  </dgm:ptLst>
  <dgm:cxnLst>
    <dgm:cxn modelId="{50E93409-56CE-4151-8CC0-34803D8C8003}" type="presOf" srcId="{3354FEB3-4FC8-41F7-8142-D4EE2E40A41A}" destId="{ABDA74D6-116A-4024-BE0F-D80D173DAF0A}" srcOrd="0" destOrd="0" presId="urn:microsoft.com/office/officeart/2008/layout/LinedList"/>
    <dgm:cxn modelId="{D9F53642-EDE2-43EE-96C7-830D8D8E3C83}" type="presOf" srcId="{76DB8DE9-D6B3-4E3B-A55A-9A2060FD9421}" destId="{1DAE955E-C4C7-4AF3-9722-CCF368CC9C6B}" srcOrd="0" destOrd="0" presId="urn:microsoft.com/office/officeart/2008/layout/LinedList"/>
    <dgm:cxn modelId="{D6DBF46B-896E-4E1B-A70F-3F1B48C72464}" srcId="{76DB8DE9-D6B3-4E3B-A55A-9A2060FD9421}" destId="{C760D42E-CA73-456D-9717-2D6C16CC9C1C}" srcOrd="2" destOrd="0" parTransId="{73FA8914-3F0F-48D3-BE06-32A4EBAEAABB}" sibTransId="{14AC2C99-0BC1-4129-88D4-FE33961A351A}"/>
    <dgm:cxn modelId="{641C6579-1FB5-4053-938A-AEA6AC3269AA}" type="presOf" srcId="{86C0F581-D329-43DA-9A66-EBF86CDD4542}" destId="{5488C2F4-3928-4729-B140-7415E119BF6F}" srcOrd="0" destOrd="0" presId="urn:microsoft.com/office/officeart/2008/layout/LinedList"/>
    <dgm:cxn modelId="{2032B27A-AFC9-457D-AD87-057129AB6E5D}" type="presOf" srcId="{C760D42E-CA73-456D-9717-2D6C16CC9C1C}" destId="{EB0867BA-9C65-4D2E-A4D4-A8CA1CDB4B43}" srcOrd="0" destOrd="0" presId="urn:microsoft.com/office/officeart/2008/layout/LinedList"/>
    <dgm:cxn modelId="{6AB6DE99-887D-48C2-8ED1-D144A681A408}" srcId="{76DB8DE9-D6B3-4E3B-A55A-9A2060FD9421}" destId="{86C0F581-D329-43DA-9A66-EBF86CDD4542}" srcOrd="0" destOrd="0" parTransId="{DCA1072D-9729-4BE9-A07E-7EAEAB3B13C8}" sibTransId="{D2D84C25-E2DC-49C1-BFFB-944DA715032F}"/>
    <dgm:cxn modelId="{D6E9CA9F-0DB0-4ADB-AE17-F8881F71F27F}" srcId="{76DB8DE9-D6B3-4E3B-A55A-9A2060FD9421}" destId="{3354FEB3-4FC8-41F7-8142-D4EE2E40A41A}" srcOrd="1" destOrd="0" parTransId="{10CE0948-4840-4908-8D88-E9BB160AE4EB}" sibTransId="{D339473E-58DD-4B94-8D19-4FEF66B4DC19}"/>
    <dgm:cxn modelId="{D91DB0BC-DE64-47B0-B27A-BB4580E6C287}" type="presParOf" srcId="{1DAE955E-C4C7-4AF3-9722-CCF368CC9C6B}" destId="{979FC69D-F50C-475F-8BD0-A56D4843D3F7}" srcOrd="0" destOrd="0" presId="urn:microsoft.com/office/officeart/2008/layout/LinedList"/>
    <dgm:cxn modelId="{4653E0F3-AB24-43B0-9FEF-9F034992E7DB}" type="presParOf" srcId="{1DAE955E-C4C7-4AF3-9722-CCF368CC9C6B}" destId="{11523F3D-ECE6-49D1-A7E2-6BB3B69B8BA0}" srcOrd="1" destOrd="0" presId="urn:microsoft.com/office/officeart/2008/layout/LinedList"/>
    <dgm:cxn modelId="{6665760F-C96C-4B86-AC86-FC31715E57B5}" type="presParOf" srcId="{11523F3D-ECE6-49D1-A7E2-6BB3B69B8BA0}" destId="{5488C2F4-3928-4729-B140-7415E119BF6F}" srcOrd="0" destOrd="0" presId="urn:microsoft.com/office/officeart/2008/layout/LinedList"/>
    <dgm:cxn modelId="{98B9597D-1F3D-47CA-AC8A-91DDEA5FB25D}" type="presParOf" srcId="{11523F3D-ECE6-49D1-A7E2-6BB3B69B8BA0}" destId="{BA74DE3D-4530-48FE-87AE-2DFA21738874}" srcOrd="1" destOrd="0" presId="urn:microsoft.com/office/officeart/2008/layout/LinedList"/>
    <dgm:cxn modelId="{302D4FBF-20D3-4EA5-A437-E217646D4BCB}" type="presParOf" srcId="{1DAE955E-C4C7-4AF3-9722-CCF368CC9C6B}" destId="{3E61FB3F-B9AA-44E3-805D-70512A1BD15A}" srcOrd="2" destOrd="0" presId="urn:microsoft.com/office/officeart/2008/layout/LinedList"/>
    <dgm:cxn modelId="{B10F5E5E-747E-4373-A28F-74BE7EC618F9}" type="presParOf" srcId="{1DAE955E-C4C7-4AF3-9722-CCF368CC9C6B}" destId="{29CCC02D-8F91-4F97-BCCD-5D299840ECAF}" srcOrd="3" destOrd="0" presId="urn:microsoft.com/office/officeart/2008/layout/LinedList"/>
    <dgm:cxn modelId="{86A656A4-7979-44A7-9574-976F56D24A0C}" type="presParOf" srcId="{29CCC02D-8F91-4F97-BCCD-5D299840ECAF}" destId="{ABDA74D6-116A-4024-BE0F-D80D173DAF0A}" srcOrd="0" destOrd="0" presId="urn:microsoft.com/office/officeart/2008/layout/LinedList"/>
    <dgm:cxn modelId="{5F8833C4-52F8-4C6A-8B73-16A886B53A14}" type="presParOf" srcId="{29CCC02D-8F91-4F97-BCCD-5D299840ECAF}" destId="{4C8D668E-C9F9-42D6-9473-BBF1A1679CA2}" srcOrd="1" destOrd="0" presId="urn:microsoft.com/office/officeart/2008/layout/LinedList"/>
    <dgm:cxn modelId="{62BBC742-45FD-4994-8262-0579782AF685}" type="presParOf" srcId="{1DAE955E-C4C7-4AF3-9722-CCF368CC9C6B}" destId="{BFD40295-C280-4E93-B5FA-1517BF3FEC78}" srcOrd="4" destOrd="0" presId="urn:microsoft.com/office/officeart/2008/layout/LinedList"/>
    <dgm:cxn modelId="{5BA8B28D-AEC3-400B-AF70-4938086AB9AF}" type="presParOf" srcId="{1DAE955E-C4C7-4AF3-9722-CCF368CC9C6B}" destId="{57A28C03-2673-4B1A-97FF-45890D12055F}" srcOrd="5" destOrd="0" presId="urn:microsoft.com/office/officeart/2008/layout/LinedList"/>
    <dgm:cxn modelId="{4CDFBEF2-2FF5-4C98-98F8-03E39A4B086E}" type="presParOf" srcId="{57A28C03-2673-4B1A-97FF-45890D12055F}" destId="{EB0867BA-9C65-4D2E-A4D4-A8CA1CDB4B43}" srcOrd="0" destOrd="0" presId="urn:microsoft.com/office/officeart/2008/layout/LinedList"/>
    <dgm:cxn modelId="{82F20800-8DD3-4674-9DAC-20C019F0C183}" type="presParOf" srcId="{57A28C03-2673-4B1A-97FF-45890D12055F}" destId="{AFF0D6B3-758B-43B0-A6FE-CC82F455F12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4E23D1-61B9-4A4E-B7F3-1292B87437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5B1982-0B6E-4AF7-B098-2B83BFB54D0B}">
      <dgm:prSet/>
      <dgm:spPr/>
      <dgm:t>
        <a:bodyPr/>
        <a:lstStyle/>
        <a:p>
          <a:r>
            <a:rPr lang="en-US"/>
            <a:t>Buna </a:t>
          </a:r>
          <a:r>
            <a:rPr lang="ro-RO"/>
            <a:t>funcționare a Secretariatului și Consiliului C</a:t>
          </a:r>
          <a:r>
            <a:rPr lang="en-US"/>
            <a:t>ALC</a:t>
          </a:r>
        </a:p>
      </dgm:t>
    </dgm:pt>
    <dgm:pt modelId="{34DA0251-10DD-43F0-88C6-7ED0DEE51C04}" type="parTrans" cxnId="{68B5E4C3-A597-4FB9-9C10-5C500ABDC50B}">
      <dgm:prSet/>
      <dgm:spPr/>
      <dgm:t>
        <a:bodyPr/>
        <a:lstStyle/>
        <a:p>
          <a:endParaRPr lang="en-US"/>
        </a:p>
      </dgm:t>
    </dgm:pt>
    <dgm:pt modelId="{C9E51ECD-B746-409F-81C3-D4E319775475}" type="sibTrans" cxnId="{68B5E4C3-A597-4FB9-9C10-5C500ABDC50B}">
      <dgm:prSet/>
      <dgm:spPr/>
      <dgm:t>
        <a:bodyPr/>
        <a:lstStyle/>
        <a:p>
          <a:endParaRPr lang="en-US"/>
        </a:p>
      </dgm:t>
    </dgm:pt>
    <dgm:pt modelId="{D12917B1-2181-4431-AAD5-A4C4A950E063}">
      <dgm:prSet/>
      <dgm:spPr/>
      <dgm:t>
        <a:bodyPr/>
        <a:lstStyle/>
        <a:p>
          <a:r>
            <a:rPr lang="ro-RO"/>
            <a:t>Promovarea îmbunătățirii legislației electorale și conexe</a:t>
          </a:r>
          <a:endParaRPr lang="en-US"/>
        </a:p>
      </dgm:t>
    </dgm:pt>
    <dgm:pt modelId="{51DA8E26-D913-4D69-B887-CBC24F915EE1}" type="parTrans" cxnId="{E0E4FDA0-ADBA-422F-A58E-4A0A8E0C2D74}">
      <dgm:prSet/>
      <dgm:spPr/>
      <dgm:t>
        <a:bodyPr/>
        <a:lstStyle/>
        <a:p>
          <a:endParaRPr lang="en-US"/>
        </a:p>
      </dgm:t>
    </dgm:pt>
    <dgm:pt modelId="{65B71E46-4236-4665-9608-B178A5941667}" type="sibTrans" cxnId="{E0E4FDA0-ADBA-422F-A58E-4A0A8E0C2D74}">
      <dgm:prSet/>
      <dgm:spPr/>
      <dgm:t>
        <a:bodyPr/>
        <a:lstStyle/>
        <a:p>
          <a:endParaRPr lang="en-US"/>
        </a:p>
      </dgm:t>
    </dgm:pt>
    <dgm:pt modelId="{2B0C4329-07F9-4005-8A20-D94788FAED15}">
      <dgm:prSet/>
      <dgm:spPr/>
      <dgm:t>
        <a:bodyPr/>
        <a:lstStyle/>
        <a:p>
          <a:r>
            <a:rPr lang="ro-RO"/>
            <a:t>Consolidarea capacităților Secretariatului de comunicare și relaționare cu publicul, membrii Coaliției și părțile interesate</a:t>
          </a:r>
          <a:endParaRPr lang="en-US"/>
        </a:p>
      </dgm:t>
    </dgm:pt>
    <dgm:pt modelId="{CE20FF38-CE24-48B3-81D3-7010D0E9A4B0}" type="parTrans" cxnId="{368DF0F3-02E1-4719-A149-ADD80BF06DB4}">
      <dgm:prSet/>
      <dgm:spPr/>
      <dgm:t>
        <a:bodyPr/>
        <a:lstStyle/>
        <a:p>
          <a:endParaRPr lang="en-US"/>
        </a:p>
      </dgm:t>
    </dgm:pt>
    <dgm:pt modelId="{8C5AECC5-2017-4509-A3ED-96E3A0FB6429}" type="sibTrans" cxnId="{368DF0F3-02E1-4719-A149-ADD80BF06DB4}">
      <dgm:prSet/>
      <dgm:spPr/>
      <dgm:t>
        <a:bodyPr/>
        <a:lstStyle/>
        <a:p>
          <a:endParaRPr lang="en-US"/>
        </a:p>
      </dgm:t>
    </dgm:pt>
    <dgm:pt modelId="{B0C363ED-2527-4120-9116-54A23813DC76}" type="pres">
      <dgm:prSet presAssocID="{C04E23D1-61B9-4A4E-B7F3-1292B8743732}" presName="linear" presStyleCnt="0">
        <dgm:presLayoutVars>
          <dgm:animLvl val="lvl"/>
          <dgm:resizeHandles val="exact"/>
        </dgm:presLayoutVars>
      </dgm:prSet>
      <dgm:spPr/>
    </dgm:pt>
    <dgm:pt modelId="{218EA08E-0D3F-4459-9077-D07A76D16BA7}" type="pres">
      <dgm:prSet presAssocID="{5F5B1982-0B6E-4AF7-B098-2B83BFB54D0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B7434E4-0B79-4229-ABDB-8CEC9586415C}" type="pres">
      <dgm:prSet presAssocID="{C9E51ECD-B746-409F-81C3-D4E319775475}" presName="spacer" presStyleCnt="0"/>
      <dgm:spPr/>
    </dgm:pt>
    <dgm:pt modelId="{CDC6857A-C5B2-4C6E-8270-FF738B053FB3}" type="pres">
      <dgm:prSet presAssocID="{D12917B1-2181-4431-AAD5-A4C4A950E06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8472C3-CDA3-4ADA-A2FD-C0B614A98DB5}" type="pres">
      <dgm:prSet presAssocID="{65B71E46-4236-4665-9608-B178A5941667}" presName="spacer" presStyleCnt="0"/>
      <dgm:spPr/>
    </dgm:pt>
    <dgm:pt modelId="{EF5DF8B7-5703-40B2-9AA2-955C95CC2354}" type="pres">
      <dgm:prSet presAssocID="{2B0C4329-07F9-4005-8A20-D94788FAED1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A1DA33A-A31D-4786-9CEE-80E010A75F9B}" type="presOf" srcId="{5F5B1982-0B6E-4AF7-B098-2B83BFB54D0B}" destId="{218EA08E-0D3F-4459-9077-D07A76D16BA7}" srcOrd="0" destOrd="0" presId="urn:microsoft.com/office/officeart/2005/8/layout/vList2"/>
    <dgm:cxn modelId="{DE0C413D-84FA-41DE-A99F-272963883E6E}" type="presOf" srcId="{C04E23D1-61B9-4A4E-B7F3-1292B8743732}" destId="{B0C363ED-2527-4120-9116-54A23813DC76}" srcOrd="0" destOrd="0" presId="urn:microsoft.com/office/officeart/2005/8/layout/vList2"/>
    <dgm:cxn modelId="{E0E4FDA0-ADBA-422F-A58E-4A0A8E0C2D74}" srcId="{C04E23D1-61B9-4A4E-B7F3-1292B8743732}" destId="{D12917B1-2181-4431-AAD5-A4C4A950E063}" srcOrd="1" destOrd="0" parTransId="{51DA8E26-D913-4D69-B887-CBC24F915EE1}" sibTransId="{65B71E46-4236-4665-9608-B178A5941667}"/>
    <dgm:cxn modelId="{9D86EBA9-EDAD-4626-B9AC-CCCE32FF798A}" type="presOf" srcId="{D12917B1-2181-4431-AAD5-A4C4A950E063}" destId="{CDC6857A-C5B2-4C6E-8270-FF738B053FB3}" srcOrd="0" destOrd="0" presId="urn:microsoft.com/office/officeart/2005/8/layout/vList2"/>
    <dgm:cxn modelId="{58AE72AA-6DCE-4A6A-97C8-DE3ED2459C7F}" type="presOf" srcId="{2B0C4329-07F9-4005-8A20-D94788FAED15}" destId="{EF5DF8B7-5703-40B2-9AA2-955C95CC2354}" srcOrd="0" destOrd="0" presId="urn:microsoft.com/office/officeart/2005/8/layout/vList2"/>
    <dgm:cxn modelId="{68B5E4C3-A597-4FB9-9C10-5C500ABDC50B}" srcId="{C04E23D1-61B9-4A4E-B7F3-1292B8743732}" destId="{5F5B1982-0B6E-4AF7-B098-2B83BFB54D0B}" srcOrd="0" destOrd="0" parTransId="{34DA0251-10DD-43F0-88C6-7ED0DEE51C04}" sibTransId="{C9E51ECD-B746-409F-81C3-D4E319775475}"/>
    <dgm:cxn modelId="{368DF0F3-02E1-4719-A149-ADD80BF06DB4}" srcId="{C04E23D1-61B9-4A4E-B7F3-1292B8743732}" destId="{2B0C4329-07F9-4005-8A20-D94788FAED15}" srcOrd="2" destOrd="0" parTransId="{CE20FF38-CE24-48B3-81D3-7010D0E9A4B0}" sibTransId="{8C5AECC5-2017-4509-A3ED-96E3A0FB6429}"/>
    <dgm:cxn modelId="{CE5867DF-B40B-45B2-B74F-7CD1244CE4F9}" type="presParOf" srcId="{B0C363ED-2527-4120-9116-54A23813DC76}" destId="{218EA08E-0D3F-4459-9077-D07A76D16BA7}" srcOrd="0" destOrd="0" presId="urn:microsoft.com/office/officeart/2005/8/layout/vList2"/>
    <dgm:cxn modelId="{60AD1052-D5D3-48D5-8352-829647C64964}" type="presParOf" srcId="{B0C363ED-2527-4120-9116-54A23813DC76}" destId="{DB7434E4-0B79-4229-ABDB-8CEC9586415C}" srcOrd="1" destOrd="0" presId="urn:microsoft.com/office/officeart/2005/8/layout/vList2"/>
    <dgm:cxn modelId="{D394CDA1-8C8A-46EC-95B7-C85916D9BCD9}" type="presParOf" srcId="{B0C363ED-2527-4120-9116-54A23813DC76}" destId="{CDC6857A-C5B2-4C6E-8270-FF738B053FB3}" srcOrd="2" destOrd="0" presId="urn:microsoft.com/office/officeart/2005/8/layout/vList2"/>
    <dgm:cxn modelId="{6FEF9ED3-3F5B-413F-8C04-7C84BF66BF2A}" type="presParOf" srcId="{B0C363ED-2527-4120-9116-54A23813DC76}" destId="{408472C3-CDA3-4ADA-A2FD-C0B614A98DB5}" srcOrd="3" destOrd="0" presId="urn:microsoft.com/office/officeart/2005/8/layout/vList2"/>
    <dgm:cxn modelId="{7B0038D2-CC1D-47E8-8910-A236F9833780}" type="presParOf" srcId="{B0C363ED-2527-4120-9116-54A23813DC76}" destId="{EF5DF8B7-5703-40B2-9AA2-955C95CC235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CD843C-297E-4124-B37F-A4203372E85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DA7D41B-08B5-4BDA-8EB6-5A3CA15DA571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E</a:t>
          </a:r>
          <a:r>
            <a:rPr lang="ro-RO">
              <a:hlinkClick xmlns:r="http://schemas.openxmlformats.org/officeDocument/2006/relationships" r:id="rId1"/>
            </a:rPr>
            <a:t>venimentul de prezentare a propunerilor </a:t>
          </a:r>
          <a:r>
            <a:rPr lang="ro-RO"/>
            <a:t>de îmbunătățire a legislației electorale și conexe, organizat de către CEC (mai) </a:t>
          </a:r>
          <a:endParaRPr lang="en-US"/>
        </a:p>
      </dgm:t>
    </dgm:pt>
    <dgm:pt modelId="{0AE3F224-9EF0-4105-AB87-0619061C2751}" type="parTrans" cxnId="{CFB8BB7C-F87D-469D-96BB-46B30F96A402}">
      <dgm:prSet/>
      <dgm:spPr/>
      <dgm:t>
        <a:bodyPr/>
        <a:lstStyle/>
        <a:p>
          <a:endParaRPr lang="en-US"/>
        </a:p>
      </dgm:t>
    </dgm:pt>
    <dgm:pt modelId="{93E865A9-7D6F-4A78-890C-CF33FC60BFDE}" type="sibTrans" cxnId="{CFB8BB7C-F87D-469D-96BB-46B30F96A402}">
      <dgm:prSet/>
      <dgm:spPr/>
      <dgm:t>
        <a:bodyPr/>
        <a:lstStyle/>
        <a:p>
          <a:endParaRPr lang="en-US"/>
        </a:p>
      </dgm:t>
    </dgm:pt>
    <dgm:pt modelId="{74A96D28-D7B4-4819-9D4E-C9E3638E1760}">
      <dgm:prSet/>
      <dgm:spPr/>
      <dgm:t>
        <a:bodyPr/>
        <a:lstStyle/>
        <a:p>
          <a:r>
            <a:rPr lang="en-US"/>
            <a:t>Î</a:t>
          </a:r>
          <a:r>
            <a:rPr lang="ro-RO"/>
            <a:t>n parteneriat cu IPRE și CEC a participat la realizarea </a:t>
          </a:r>
          <a:r>
            <a:rPr lang="ro-RO">
              <a:hlinkClick xmlns:r="http://schemas.openxmlformats.org/officeDocument/2006/relationships" r:id="rId2"/>
            </a:rPr>
            <a:t>videoconferinței de prezentare </a:t>
          </a:r>
          <a:r>
            <a:rPr lang="ro-RO"/>
            <a:t>a Conceptului draft al sistemului de vot prin internet „e-Votare” (iunie);</a:t>
          </a:r>
          <a:endParaRPr lang="en-US"/>
        </a:p>
      </dgm:t>
    </dgm:pt>
    <dgm:pt modelId="{9FFCEBA9-2AD6-42EA-A393-F2F348BCECB1}" type="parTrans" cxnId="{75B1169E-05DA-4549-AFA9-AFA26BF90A40}">
      <dgm:prSet/>
      <dgm:spPr/>
      <dgm:t>
        <a:bodyPr/>
        <a:lstStyle/>
        <a:p>
          <a:endParaRPr lang="en-US"/>
        </a:p>
      </dgm:t>
    </dgm:pt>
    <dgm:pt modelId="{358A1E3A-871E-40B6-9620-2EA1D57A326C}" type="sibTrans" cxnId="{75B1169E-05DA-4549-AFA9-AFA26BF90A40}">
      <dgm:prSet/>
      <dgm:spPr/>
      <dgm:t>
        <a:bodyPr/>
        <a:lstStyle/>
        <a:p>
          <a:endParaRPr lang="en-US"/>
        </a:p>
      </dgm:t>
    </dgm:pt>
    <dgm:pt modelId="{65661852-D406-40D4-85AA-4B810CEC4DCA}">
      <dgm:prSet/>
      <dgm:spPr/>
      <dgm:t>
        <a:bodyPr/>
        <a:lstStyle/>
        <a:p>
          <a:r>
            <a:rPr lang="en-US"/>
            <a:t>A</a:t>
          </a:r>
          <a:r>
            <a:rPr lang="ro-RO"/>
            <a:t> participat la audierile publice pe marginea proiectului Codului electoral, organizate de Comisia juridică, numiri și imunități (iulie-decembrie), în total 5 audieri;</a:t>
          </a:r>
          <a:endParaRPr lang="en-US"/>
        </a:p>
      </dgm:t>
    </dgm:pt>
    <dgm:pt modelId="{8B57E41D-C4EA-4D83-BFC7-DF9A6EF4DA27}" type="parTrans" cxnId="{450A1319-CF9E-4409-AEDB-8CB2FC3258DA}">
      <dgm:prSet/>
      <dgm:spPr/>
      <dgm:t>
        <a:bodyPr/>
        <a:lstStyle/>
        <a:p>
          <a:endParaRPr lang="en-US"/>
        </a:p>
      </dgm:t>
    </dgm:pt>
    <dgm:pt modelId="{19F179CD-2EAD-42B1-932C-E646029141C1}" type="sibTrans" cxnId="{450A1319-CF9E-4409-AEDB-8CB2FC3258DA}">
      <dgm:prSet/>
      <dgm:spPr/>
      <dgm:t>
        <a:bodyPr/>
        <a:lstStyle/>
        <a:p>
          <a:endParaRPr lang="en-US"/>
        </a:p>
      </dgm:t>
    </dgm:pt>
    <dgm:pt modelId="{D9ED3F5C-F15F-4E9D-88C8-33B12DC8E077}">
      <dgm:prSet/>
      <dgm:spPr/>
      <dgm:t>
        <a:bodyPr/>
        <a:lstStyle/>
        <a:p>
          <a:r>
            <a:rPr lang="ro-RO" dirty="0"/>
            <a:t>A participat la </a:t>
          </a:r>
          <a:r>
            <a:rPr lang="ro-RO" dirty="0">
              <a:hlinkClick xmlns:r="http://schemas.openxmlformats.org/officeDocument/2006/relationships" r:id="rId3"/>
            </a:rPr>
            <a:t>Conferința de prezentare a studiului </a:t>
          </a:r>
          <a:r>
            <a:rPr lang="ro-RO" dirty="0"/>
            <a:t>de fezabilitate al inițierii reformei de reducere a vârstei votanților și 2 discuții/dezbateri ale inițiativei #Votla16ani </a:t>
          </a:r>
          <a:r>
            <a:rPr lang="en-US" dirty="0"/>
            <a:t>activități </a:t>
          </a:r>
          <a:r>
            <a:rPr lang="ro-RO" dirty="0"/>
            <a:t>desfășurate de C</a:t>
          </a:r>
          <a:r>
            <a:rPr lang="en-US" dirty="0"/>
            <a:t>NTM (o</a:t>
          </a:r>
          <a:r>
            <a:rPr lang="ro-RO" dirty="0"/>
            <a:t>ctombrie)</a:t>
          </a:r>
          <a:endParaRPr lang="en-US" dirty="0"/>
        </a:p>
      </dgm:t>
    </dgm:pt>
    <dgm:pt modelId="{5D04DCF2-AFFA-4279-8A6A-C1A2E753837F}" type="parTrans" cxnId="{B90E43FB-49AC-4020-8D9C-5BA7FFCD4C82}">
      <dgm:prSet/>
      <dgm:spPr/>
      <dgm:t>
        <a:bodyPr/>
        <a:lstStyle/>
        <a:p>
          <a:endParaRPr lang="en-US"/>
        </a:p>
      </dgm:t>
    </dgm:pt>
    <dgm:pt modelId="{C74902C4-757E-4A42-A8A6-2029EAE3F5CC}" type="sibTrans" cxnId="{B90E43FB-49AC-4020-8D9C-5BA7FFCD4C82}">
      <dgm:prSet/>
      <dgm:spPr/>
      <dgm:t>
        <a:bodyPr/>
        <a:lstStyle/>
        <a:p>
          <a:endParaRPr lang="en-US"/>
        </a:p>
      </dgm:t>
    </dgm:pt>
    <dgm:pt modelId="{ECBDE250-9EFA-4C9A-83A3-F126228FC3BF}">
      <dgm:prSet/>
      <dgm:spPr/>
      <dgm:t>
        <a:bodyPr/>
        <a:lstStyle/>
        <a:p>
          <a:r>
            <a:rPr lang="en-US" dirty="0"/>
            <a:t>Au fost delegați </a:t>
          </a:r>
          <a:r>
            <a:rPr lang="ro-RO" dirty="0"/>
            <a:t>doi reprezentanți din cadrul CALC și participarea acestora la ședințele online ale grupului interinstituțional de lucru pentru elaborarea și pilotarea Sistemului informațional de vot prin internet, constituit de CEC (octombrie). </a:t>
          </a:r>
          <a:endParaRPr lang="en-US" dirty="0"/>
        </a:p>
      </dgm:t>
    </dgm:pt>
    <dgm:pt modelId="{B392C7BD-5458-4929-983D-07758AABC268}" type="parTrans" cxnId="{2D036636-9A50-44D9-A749-801DE40BBEBB}">
      <dgm:prSet/>
      <dgm:spPr/>
      <dgm:t>
        <a:bodyPr/>
        <a:lstStyle/>
        <a:p>
          <a:endParaRPr lang="en-US"/>
        </a:p>
      </dgm:t>
    </dgm:pt>
    <dgm:pt modelId="{2700C307-3749-4509-9790-B974EE584A7F}" type="sibTrans" cxnId="{2D036636-9A50-44D9-A749-801DE40BBEBB}">
      <dgm:prSet/>
      <dgm:spPr/>
      <dgm:t>
        <a:bodyPr/>
        <a:lstStyle/>
        <a:p>
          <a:endParaRPr lang="en-US"/>
        </a:p>
      </dgm:t>
    </dgm:pt>
    <dgm:pt modelId="{B4D92E1A-CDD9-4EAF-8B20-95CD9F522933}">
      <dgm:prSet/>
      <dgm:spPr/>
      <dgm:t>
        <a:bodyPr/>
        <a:lstStyle/>
        <a:p>
          <a:r>
            <a:rPr lang="en-US" dirty="0"/>
            <a:t>S</a:t>
          </a:r>
          <a:r>
            <a:rPr lang="ro-RO" dirty="0"/>
            <a:t>-a desfășurat o </a:t>
          </a:r>
          <a:r>
            <a:rPr lang="ro-RO" dirty="0">
              <a:hlinkClick xmlns:r="http://schemas.openxmlformats.org/officeDocument/2006/relationships" r:id="rId4"/>
            </a:rPr>
            <a:t>discuție publică </a:t>
          </a:r>
          <a:r>
            <a:rPr lang="ro-RO" dirty="0"/>
            <a:t>cu tema „La ce etapă se află Republica Moldova în implementarea votului prin internet?”, moderată de IPRE (decembrie).</a:t>
          </a:r>
          <a:endParaRPr lang="en-US" dirty="0"/>
        </a:p>
      </dgm:t>
    </dgm:pt>
    <dgm:pt modelId="{6802236F-EC17-4A42-A2DA-5CA7A69814EF}" type="parTrans" cxnId="{EF077577-4BA8-41D2-93FF-FE07F80B1CD6}">
      <dgm:prSet/>
      <dgm:spPr/>
      <dgm:t>
        <a:bodyPr/>
        <a:lstStyle/>
        <a:p>
          <a:endParaRPr lang="en-US"/>
        </a:p>
      </dgm:t>
    </dgm:pt>
    <dgm:pt modelId="{0CF209FE-B73A-4EC3-8525-7AE555625FEA}" type="sibTrans" cxnId="{EF077577-4BA8-41D2-93FF-FE07F80B1CD6}">
      <dgm:prSet/>
      <dgm:spPr/>
      <dgm:t>
        <a:bodyPr/>
        <a:lstStyle/>
        <a:p>
          <a:endParaRPr lang="en-US"/>
        </a:p>
      </dgm:t>
    </dgm:pt>
    <dgm:pt modelId="{81ACADB8-C3CC-446F-9D64-18FD5F3FF3BF}" type="pres">
      <dgm:prSet presAssocID="{08CD843C-297E-4124-B37F-A4203372E853}" presName="vert0" presStyleCnt="0">
        <dgm:presLayoutVars>
          <dgm:dir/>
          <dgm:animOne val="branch"/>
          <dgm:animLvl val="lvl"/>
        </dgm:presLayoutVars>
      </dgm:prSet>
      <dgm:spPr/>
    </dgm:pt>
    <dgm:pt modelId="{9D3A7AF4-64FF-4CCD-968B-31EBE0E875F3}" type="pres">
      <dgm:prSet presAssocID="{5DA7D41B-08B5-4BDA-8EB6-5A3CA15DA571}" presName="thickLine" presStyleLbl="alignNode1" presStyleIdx="0" presStyleCnt="6"/>
      <dgm:spPr/>
    </dgm:pt>
    <dgm:pt modelId="{62B79DA9-2B35-452B-A0BE-5B601F90A82F}" type="pres">
      <dgm:prSet presAssocID="{5DA7D41B-08B5-4BDA-8EB6-5A3CA15DA571}" presName="horz1" presStyleCnt="0"/>
      <dgm:spPr/>
    </dgm:pt>
    <dgm:pt modelId="{79D4CEA3-F7AE-4B60-B52F-07FC1CBD733F}" type="pres">
      <dgm:prSet presAssocID="{5DA7D41B-08B5-4BDA-8EB6-5A3CA15DA571}" presName="tx1" presStyleLbl="revTx" presStyleIdx="0" presStyleCnt="6"/>
      <dgm:spPr/>
    </dgm:pt>
    <dgm:pt modelId="{FDEBCFA4-AEA1-4519-8C70-CD491FFC598E}" type="pres">
      <dgm:prSet presAssocID="{5DA7D41B-08B5-4BDA-8EB6-5A3CA15DA571}" presName="vert1" presStyleCnt="0"/>
      <dgm:spPr/>
    </dgm:pt>
    <dgm:pt modelId="{9F27A6C0-635B-4F5C-A553-AFFA5CA705CE}" type="pres">
      <dgm:prSet presAssocID="{74A96D28-D7B4-4819-9D4E-C9E3638E1760}" presName="thickLine" presStyleLbl="alignNode1" presStyleIdx="1" presStyleCnt="6"/>
      <dgm:spPr/>
    </dgm:pt>
    <dgm:pt modelId="{02129F64-6A12-4056-8433-F8C148231432}" type="pres">
      <dgm:prSet presAssocID="{74A96D28-D7B4-4819-9D4E-C9E3638E1760}" presName="horz1" presStyleCnt="0"/>
      <dgm:spPr/>
    </dgm:pt>
    <dgm:pt modelId="{B6691C4D-95DA-4F5C-BD9D-BF3C340C86B5}" type="pres">
      <dgm:prSet presAssocID="{74A96D28-D7B4-4819-9D4E-C9E3638E1760}" presName="tx1" presStyleLbl="revTx" presStyleIdx="1" presStyleCnt="6"/>
      <dgm:spPr/>
    </dgm:pt>
    <dgm:pt modelId="{C1E5E698-1D7E-4B88-A632-69F6648A2C60}" type="pres">
      <dgm:prSet presAssocID="{74A96D28-D7B4-4819-9D4E-C9E3638E1760}" presName="vert1" presStyleCnt="0"/>
      <dgm:spPr/>
    </dgm:pt>
    <dgm:pt modelId="{C8081720-2080-40FA-8FC1-970412E44AA2}" type="pres">
      <dgm:prSet presAssocID="{65661852-D406-40D4-85AA-4B810CEC4DCA}" presName="thickLine" presStyleLbl="alignNode1" presStyleIdx="2" presStyleCnt="6"/>
      <dgm:spPr/>
    </dgm:pt>
    <dgm:pt modelId="{BE9656EE-433B-4879-AEF4-405CF43AC5A1}" type="pres">
      <dgm:prSet presAssocID="{65661852-D406-40D4-85AA-4B810CEC4DCA}" presName="horz1" presStyleCnt="0"/>
      <dgm:spPr/>
    </dgm:pt>
    <dgm:pt modelId="{26B915D0-BC24-425F-B1CD-012B359BBC50}" type="pres">
      <dgm:prSet presAssocID="{65661852-D406-40D4-85AA-4B810CEC4DCA}" presName="tx1" presStyleLbl="revTx" presStyleIdx="2" presStyleCnt="6"/>
      <dgm:spPr/>
    </dgm:pt>
    <dgm:pt modelId="{FEF31CBB-B3B9-4613-A3E2-6BBC3C4ED212}" type="pres">
      <dgm:prSet presAssocID="{65661852-D406-40D4-85AA-4B810CEC4DCA}" presName="vert1" presStyleCnt="0"/>
      <dgm:spPr/>
    </dgm:pt>
    <dgm:pt modelId="{AB516279-F3F2-44C7-AF48-6412A1E57632}" type="pres">
      <dgm:prSet presAssocID="{D9ED3F5C-F15F-4E9D-88C8-33B12DC8E077}" presName="thickLine" presStyleLbl="alignNode1" presStyleIdx="3" presStyleCnt="6"/>
      <dgm:spPr/>
    </dgm:pt>
    <dgm:pt modelId="{AA9D8A52-8192-4B6C-A135-205651D10E2B}" type="pres">
      <dgm:prSet presAssocID="{D9ED3F5C-F15F-4E9D-88C8-33B12DC8E077}" presName="horz1" presStyleCnt="0"/>
      <dgm:spPr/>
    </dgm:pt>
    <dgm:pt modelId="{6DEF407C-E4EE-4507-BD0B-1B52A6C83F31}" type="pres">
      <dgm:prSet presAssocID="{D9ED3F5C-F15F-4E9D-88C8-33B12DC8E077}" presName="tx1" presStyleLbl="revTx" presStyleIdx="3" presStyleCnt="6"/>
      <dgm:spPr/>
    </dgm:pt>
    <dgm:pt modelId="{9003EA6D-0F49-4782-AB90-3AE72FD51A30}" type="pres">
      <dgm:prSet presAssocID="{D9ED3F5C-F15F-4E9D-88C8-33B12DC8E077}" presName="vert1" presStyleCnt="0"/>
      <dgm:spPr/>
    </dgm:pt>
    <dgm:pt modelId="{52C24FBA-A975-423F-8D6E-B04036692EDB}" type="pres">
      <dgm:prSet presAssocID="{ECBDE250-9EFA-4C9A-83A3-F126228FC3BF}" presName="thickLine" presStyleLbl="alignNode1" presStyleIdx="4" presStyleCnt="6"/>
      <dgm:spPr/>
    </dgm:pt>
    <dgm:pt modelId="{D31E9405-0C3E-4C48-B370-E6B0B84781B1}" type="pres">
      <dgm:prSet presAssocID="{ECBDE250-9EFA-4C9A-83A3-F126228FC3BF}" presName="horz1" presStyleCnt="0"/>
      <dgm:spPr/>
    </dgm:pt>
    <dgm:pt modelId="{A82220BD-EF46-491D-A840-CCB99109A90E}" type="pres">
      <dgm:prSet presAssocID="{ECBDE250-9EFA-4C9A-83A3-F126228FC3BF}" presName="tx1" presStyleLbl="revTx" presStyleIdx="4" presStyleCnt="6"/>
      <dgm:spPr/>
    </dgm:pt>
    <dgm:pt modelId="{8057088A-A6ED-4E43-A7E8-3BBD49CB6803}" type="pres">
      <dgm:prSet presAssocID="{ECBDE250-9EFA-4C9A-83A3-F126228FC3BF}" presName="vert1" presStyleCnt="0"/>
      <dgm:spPr/>
    </dgm:pt>
    <dgm:pt modelId="{D082BC32-543B-4470-AEA1-8036A379406E}" type="pres">
      <dgm:prSet presAssocID="{B4D92E1A-CDD9-4EAF-8B20-95CD9F522933}" presName="thickLine" presStyleLbl="alignNode1" presStyleIdx="5" presStyleCnt="6"/>
      <dgm:spPr/>
    </dgm:pt>
    <dgm:pt modelId="{0CB8AA8A-CA52-48BF-AF08-80220B2B6995}" type="pres">
      <dgm:prSet presAssocID="{B4D92E1A-CDD9-4EAF-8B20-95CD9F522933}" presName="horz1" presStyleCnt="0"/>
      <dgm:spPr/>
    </dgm:pt>
    <dgm:pt modelId="{D04AC037-9DD3-4787-858C-EEBD3E2AFC29}" type="pres">
      <dgm:prSet presAssocID="{B4D92E1A-CDD9-4EAF-8B20-95CD9F522933}" presName="tx1" presStyleLbl="revTx" presStyleIdx="5" presStyleCnt="6"/>
      <dgm:spPr/>
    </dgm:pt>
    <dgm:pt modelId="{69DFD822-CCDA-47CB-BB86-862441BEDE89}" type="pres">
      <dgm:prSet presAssocID="{B4D92E1A-CDD9-4EAF-8B20-95CD9F522933}" presName="vert1" presStyleCnt="0"/>
      <dgm:spPr/>
    </dgm:pt>
  </dgm:ptLst>
  <dgm:cxnLst>
    <dgm:cxn modelId="{450A1319-CF9E-4409-AEDB-8CB2FC3258DA}" srcId="{08CD843C-297E-4124-B37F-A4203372E853}" destId="{65661852-D406-40D4-85AA-4B810CEC4DCA}" srcOrd="2" destOrd="0" parTransId="{8B57E41D-C4EA-4D83-BFC7-DF9A6EF4DA27}" sibTransId="{19F179CD-2EAD-42B1-932C-E646029141C1}"/>
    <dgm:cxn modelId="{2D036636-9A50-44D9-A749-801DE40BBEBB}" srcId="{08CD843C-297E-4124-B37F-A4203372E853}" destId="{ECBDE250-9EFA-4C9A-83A3-F126228FC3BF}" srcOrd="4" destOrd="0" parTransId="{B392C7BD-5458-4929-983D-07758AABC268}" sibTransId="{2700C307-3749-4509-9790-B974EE584A7F}"/>
    <dgm:cxn modelId="{EF077577-4BA8-41D2-93FF-FE07F80B1CD6}" srcId="{08CD843C-297E-4124-B37F-A4203372E853}" destId="{B4D92E1A-CDD9-4EAF-8B20-95CD9F522933}" srcOrd="5" destOrd="0" parTransId="{6802236F-EC17-4A42-A2DA-5CA7A69814EF}" sibTransId="{0CF209FE-B73A-4EC3-8525-7AE555625FEA}"/>
    <dgm:cxn modelId="{CFB8BB7C-F87D-469D-96BB-46B30F96A402}" srcId="{08CD843C-297E-4124-B37F-A4203372E853}" destId="{5DA7D41B-08B5-4BDA-8EB6-5A3CA15DA571}" srcOrd="0" destOrd="0" parTransId="{0AE3F224-9EF0-4105-AB87-0619061C2751}" sibTransId="{93E865A9-7D6F-4A78-890C-CF33FC60BFDE}"/>
    <dgm:cxn modelId="{A23F3D92-EA1B-4B14-AE2E-61F4559D7A49}" type="presOf" srcId="{ECBDE250-9EFA-4C9A-83A3-F126228FC3BF}" destId="{A82220BD-EF46-491D-A840-CCB99109A90E}" srcOrd="0" destOrd="0" presId="urn:microsoft.com/office/officeart/2008/layout/LinedList"/>
    <dgm:cxn modelId="{A8037596-918D-4485-A26E-C9DF632B1468}" type="presOf" srcId="{5DA7D41B-08B5-4BDA-8EB6-5A3CA15DA571}" destId="{79D4CEA3-F7AE-4B60-B52F-07FC1CBD733F}" srcOrd="0" destOrd="0" presId="urn:microsoft.com/office/officeart/2008/layout/LinedList"/>
    <dgm:cxn modelId="{72DE8996-E616-4045-97DA-F23CE220F997}" type="presOf" srcId="{74A96D28-D7B4-4819-9D4E-C9E3638E1760}" destId="{B6691C4D-95DA-4F5C-BD9D-BF3C340C86B5}" srcOrd="0" destOrd="0" presId="urn:microsoft.com/office/officeart/2008/layout/LinedList"/>
    <dgm:cxn modelId="{DEA92897-3EE1-4ED0-B322-FCBCDF10AACF}" type="presOf" srcId="{65661852-D406-40D4-85AA-4B810CEC4DCA}" destId="{26B915D0-BC24-425F-B1CD-012B359BBC50}" srcOrd="0" destOrd="0" presId="urn:microsoft.com/office/officeart/2008/layout/LinedList"/>
    <dgm:cxn modelId="{75B1169E-05DA-4549-AFA9-AFA26BF90A40}" srcId="{08CD843C-297E-4124-B37F-A4203372E853}" destId="{74A96D28-D7B4-4819-9D4E-C9E3638E1760}" srcOrd="1" destOrd="0" parTransId="{9FFCEBA9-2AD6-42EA-A393-F2F348BCECB1}" sibTransId="{358A1E3A-871E-40B6-9620-2EA1D57A326C}"/>
    <dgm:cxn modelId="{BAC340B4-AC65-4A7A-8C62-1F39050AEAE4}" type="presOf" srcId="{D9ED3F5C-F15F-4E9D-88C8-33B12DC8E077}" destId="{6DEF407C-E4EE-4507-BD0B-1B52A6C83F31}" srcOrd="0" destOrd="0" presId="urn:microsoft.com/office/officeart/2008/layout/LinedList"/>
    <dgm:cxn modelId="{114380B8-E6D6-48E9-9D99-83EA0AC74FE2}" type="presOf" srcId="{B4D92E1A-CDD9-4EAF-8B20-95CD9F522933}" destId="{D04AC037-9DD3-4787-858C-EEBD3E2AFC29}" srcOrd="0" destOrd="0" presId="urn:microsoft.com/office/officeart/2008/layout/LinedList"/>
    <dgm:cxn modelId="{B90E43FB-49AC-4020-8D9C-5BA7FFCD4C82}" srcId="{08CD843C-297E-4124-B37F-A4203372E853}" destId="{D9ED3F5C-F15F-4E9D-88C8-33B12DC8E077}" srcOrd="3" destOrd="0" parTransId="{5D04DCF2-AFFA-4279-8A6A-C1A2E753837F}" sibTransId="{C74902C4-757E-4A42-A8A6-2029EAE3F5CC}"/>
    <dgm:cxn modelId="{BDCC6CFF-03F8-49A8-AEFD-7F969DA53F24}" type="presOf" srcId="{08CD843C-297E-4124-B37F-A4203372E853}" destId="{81ACADB8-C3CC-446F-9D64-18FD5F3FF3BF}" srcOrd="0" destOrd="0" presId="urn:microsoft.com/office/officeart/2008/layout/LinedList"/>
    <dgm:cxn modelId="{9238A885-EE07-437B-8C5B-C8A306CB8635}" type="presParOf" srcId="{81ACADB8-C3CC-446F-9D64-18FD5F3FF3BF}" destId="{9D3A7AF4-64FF-4CCD-968B-31EBE0E875F3}" srcOrd="0" destOrd="0" presId="urn:microsoft.com/office/officeart/2008/layout/LinedList"/>
    <dgm:cxn modelId="{6A98AC03-9340-487F-BE95-0BB571B34448}" type="presParOf" srcId="{81ACADB8-C3CC-446F-9D64-18FD5F3FF3BF}" destId="{62B79DA9-2B35-452B-A0BE-5B601F90A82F}" srcOrd="1" destOrd="0" presId="urn:microsoft.com/office/officeart/2008/layout/LinedList"/>
    <dgm:cxn modelId="{876D8C57-B4D7-48C8-88FD-A7712A04942F}" type="presParOf" srcId="{62B79DA9-2B35-452B-A0BE-5B601F90A82F}" destId="{79D4CEA3-F7AE-4B60-B52F-07FC1CBD733F}" srcOrd="0" destOrd="0" presId="urn:microsoft.com/office/officeart/2008/layout/LinedList"/>
    <dgm:cxn modelId="{B8B92FB7-ADB6-421E-895E-54BEF4D6B666}" type="presParOf" srcId="{62B79DA9-2B35-452B-A0BE-5B601F90A82F}" destId="{FDEBCFA4-AEA1-4519-8C70-CD491FFC598E}" srcOrd="1" destOrd="0" presId="urn:microsoft.com/office/officeart/2008/layout/LinedList"/>
    <dgm:cxn modelId="{2A7A0597-F2B9-4F44-8BD2-840D2168A3FB}" type="presParOf" srcId="{81ACADB8-C3CC-446F-9D64-18FD5F3FF3BF}" destId="{9F27A6C0-635B-4F5C-A553-AFFA5CA705CE}" srcOrd="2" destOrd="0" presId="urn:microsoft.com/office/officeart/2008/layout/LinedList"/>
    <dgm:cxn modelId="{83E902F0-A69B-488C-8E4D-722F5D8824D0}" type="presParOf" srcId="{81ACADB8-C3CC-446F-9D64-18FD5F3FF3BF}" destId="{02129F64-6A12-4056-8433-F8C148231432}" srcOrd="3" destOrd="0" presId="urn:microsoft.com/office/officeart/2008/layout/LinedList"/>
    <dgm:cxn modelId="{DC9960F7-97EA-4885-B57B-4EA5CC983DA1}" type="presParOf" srcId="{02129F64-6A12-4056-8433-F8C148231432}" destId="{B6691C4D-95DA-4F5C-BD9D-BF3C340C86B5}" srcOrd="0" destOrd="0" presId="urn:microsoft.com/office/officeart/2008/layout/LinedList"/>
    <dgm:cxn modelId="{340D4197-22B8-4F87-B009-1E2B00F0B272}" type="presParOf" srcId="{02129F64-6A12-4056-8433-F8C148231432}" destId="{C1E5E698-1D7E-4B88-A632-69F6648A2C60}" srcOrd="1" destOrd="0" presId="urn:microsoft.com/office/officeart/2008/layout/LinedList"/>
    <dgm:cxn modelId="{52640CF3-4906-4FFF-A23A-CF4FA907BFC2}" type="presParOf" srcId="{81ACADB8-C3CC-446F-9D64-18FD5F3FF3BF}" destId="{C8081720-2080-40FA-8FC1-970412E44AA2}" srcOrd="4" destOrd="0" presId="urn:microsoft.com/office/officeart/2008/layout/LinedList"/>
    <dgm:cxn modelId="{C579CBB2-4517-47EA-A94F-F7FAD70AF22A}" type="presParOf" srcId="{81ACADB8-C3CC-446F-9D64-18FD5F3FF3BF}" destId="{BE9656EE-433B-4879-AEF4-405CF43AC5A1}" srcOrd="5" destOrd="0" presId="urn:microsoft.com/office/officeart/2008/layout/LinedList"/>
    <dgm:cxn modelId="{9A9D0184-D6FA-4155-B09C-357711DCF5E6}" type="presParOf" srcId="{BE9656EE-433B-4879-AEF4-405CF43AC5A1}" destId="{26B915D0-BC24-425F-B1CD-012B359BBC50}" srcOrd="0" destOrd="0" presId="urn:microsoft.com/office/officeart/2008/layout/LinedList"/>
    <dgm:cxn modelId="{62DBF6DF-829E-4407-9CBB-DAC987487347}" type="presParOf" srcId="{BE9656EE-433B-4879-AEF4-405CF43AC5A1}" destId="{FEF31CBB-B3B9-4613-A3E2-6BBC3C4ED212}" srcOrd="1" destOrd="0" presId="urn:microsoft.com/office/officeart/2008/layout/LinedList"/>
    <dgm:cxn modelId="{1C8E61F7-C0C5-4732-A671-4A91CAE8FE0F}" type="presParOf" srcId="{81ACADB8-C3CC-446F-9D64-18FD5F3FF3BF}" destId="{AB516279-F3F2-44C7-AF48-6412A1E57632}" srcOrd="6" destOrd="0" presId="urn:microsoft.com/office/officeart/2008/layout/LinedList"/>
    <dgm:cxn modelId="{79B0C028-D3C1-4357-99F5-BC4707E37BEF}" type="presParOf" srcId="{81ACADB8-C3CC-446F-9D64-18FD5F3FF3BF}" destId="{AA9D8A52-8192-4B6C-A135-205651D10E2B}" srcOrd="7" destOrd="0" presId="urn:microsoft.com/office/officeart/2008/layout/LinedList"/>
    <dgm:cxn modelId="{29758132-5B45-4F4E-B351-D1B81B953183}" type="presParOf" srcId="{AA9D8A52-8192-4B6C-A135-205651D10E2B}" destId="{6DEF407C-E4EE-4507-BD0B-1B52A6C83F31}" srcOrd="0" destOrd="0" presId="urn:microsoft.com/office/officeart/2008/layout/LinedList"/>
    <dgm:cxn modelId="{F8809481-3341-466E-B9F1-6D8F5A53F285}" type="presParOf" srcId="{AA9D8A52-8192-4B6C-A135-205651D10E2B}" destId="{9003EA6D-0F49-4782-AB90-3AE72FD51A30}" srcOrd="1" destOrd="0" presId="urn:microsoft.com/office/officeart/2008/layout/LinedList"/>
    <dgm:cxn modelId="{1C281241-D7D5-481B-A521-A854B7B0C7CA}" type="presParOf" srcId="{81ACADB8-C3CC-446F-9D64-18FD5F3FF3BF}" destId="{52C24FBA-A975-423F-8D6E-B04036692EDB}" srcOrd="8" destOrd="0" presId="urn:microsoft.com/office/officeart/2008/layout/LinedList"/>
    <dgm:cxn modelId="{FAB63EC2-3A38-445E-95C4-1E2D484EDDAC}" type="presParOf" srcId="{81ACADB8-C3CC-446F-9D64-18FD5F3FF3BF}" destId="{D31E9405-0C3E-4C48-B370-E6B0B84781B1}" srcOrd="9" destOrd="0" presId="urn:microsoft.com/office/officeart/2008/layout/LinedList"/>
    <dgm:cxn modelId="{2A217CAD-CDF9-43F9-8258-9AF4B98B6438}" type="presParOf" srcId="{D31E9405-0C3E-4C48-B370-E6B0B84781B1}" destId="{A82220BD-EF46-491D-A840-CCB99109A90E}" srcOrd="0" destOrd="0" presId="urn:microsoft.com/office/officeart/2008/layout/LinedList"/>
    <dgm:cxn modelId="{8AA86D97-9EB3-48D2-9296-4D5A7A390FA0}" type="presParOf" srcId="{D31E9405-0C3E-4C48-B370-E6B0B84781B1}" destId="{8057088A-A6ED-4E43-A7E8-3BBD49CB6803}" srcOrd="1" destOrd="0" presId="urn:microsoft.com/office/officeart/2008/layout/LinedList"/>
    <dgm:cxn modelId="{8D71EC93-EC53-4734-8EA3-3E30BAEEEFFC}" type="presParOf" srcId="{81ACADB8-C3CC-446F-9D64-18FD5F3FF3BF}" destId="{D082BC32-543B-4470-AEA1-8036A379406E}" srcOrd="10" destOrd="0" presId="urn:microsoft.com/office/officeart/2008/layout/LinedList"/>
    <dgm:cxn modelId="{00923920-BDA9-433B-BB1A-212B9F1A5703}" type="presParOf" srcId="{81ACADB8-C3CC-446F-9D64-18FD5F3FF3BF}" destId="{0CB8AA8A-CA52-48BF-AF08-80220B2B6995}" srcOrd="11" destOrd="0" presId="urn:microsoft.com/office/officeart/2008/layout/LinedList"/>
    <dgm:cxn modelId="{5CA158E1-02F3-4712-8C28-79AC9566A449}" type="presParOf" srcId="{0CB8AA8A-CA52-48BF-AF08-80220B2B6995}" destId="{D04AC037-9DD3-4787-858C-EEBD3E2AFC29}" srcOrd="0" destOrd="0" presId="urn:microsoft.com/office/officeart/2008/layout/LinedList"/>
    <dgm:cxn modelId="{D325C9AA-6E61-4217-BE23-9E116658BEB2}" type="presParOf" srcId="{0CB8AA8A-CA52-48BF-AF08-80220B2B6995}" destId="{69DFD822-CCDA-47CB-BB86-862441BEDE8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0BA6BF-F4E3-4854-91F2-6ADB5B986B2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1783338-DF28-4614-B4D4-FED3C8E8B486}">
      <dgm:prSet/>
      <dgm:spPr/>
      <dgm:t>
        <a:bodyPr/>
        <a:lstStyle/>
        <a:p>
          <a:r>
            <a:rPr lang="en-US" dirty="0"/>
            <a:t>Vizibilitate redusă în </a:t>
          </a:r>
          <a:r>
            <a:rPr lang="ro-RO" dirty="0"/>
            <a:t>mass-media</a:t>
          </a:r>
          <a:r>
            <a:rPr lang="en-US" dirty="0"/>
            <a:t>, </a:t>
          </a:r>
          <a:r>
            <a:rPr lang="en-US" i="1" dirty="0"/>
            <a:t>deoarece nu a fost an electoral</a:t>
          </a:r>
        </a:p>
      </dgm:t>
    </dgm:pt>
    <dgm:pt modelId="{8A492C94-70FD-4441-ADC1-54946FF0F036}" type="parTrans" cxnId="{F46E7C04-0F59-46DF-BF1B-15562FD9CDE7}">
      <dgm:prSet/>
      <dgm:spPr/>
      <dgm:t>
        <a:bodyPr/>
        <a:lstStyle/>
        <a:p>
          <a:endParaRPr lang="en-US"/>
        </a:p>
      </dgm:t>
    </dgm:pt>
    <dgm:pt modelId="{98A65AD6-3F9C-4BEE-ADBB-5E9C151B7E2F}" type="sibTrans" cxnId="{F46E7C04-0F59-46DF-BF1B-15562FD9CDE7}">
      <dgm:prSet/>
      <dgm:spPr/>
      <dgm:t>
        <a:bodyPr/>
        <a:lstStyle/>
        <a:p>
          <a:endParaRPr lang="en-US"/>
        </a:p>
      </dgm:t>
    </dgm:pt>
    <dgm:pt modelId="{7B4F7986-4A56-41B3-B86D-E0EC8A337E43}">
      <dgm:prSet/>
      <dgm:spPr/>
      <dgm:t>
        <a:bodyPr/>
        <a:lstStyle/>
        <a:p>
          <a:r>
            <a:rPr lang="en-US" dirty="0"/>
            <a:t>Accesibilitate redusă a paginilor </a:t>
          </a:r>
          <a:r>
            <a:rPr lang="en-US" dirty="0">
              <a:hlinkClick xmlns:r="http://schemas.openxmlformats.org/officeDocument/2006/relationships" r:id="rId1"/>
            </a:rPr>
            <a:t>alegeliber.md</a:t>
          </a:r>
          <a:r>
            <a:rPr lang="en-US" dirty="0"/>
            <a:t> și Facebook a CALC</a:t>
          </a:r>
          <a:r>
            <a:rPr lang="ro-RO" dirty="0"/>
            <a:t> </a:t>
          </a:r>
          <a:r>
            <a:rPr lang="ro-RO" i="1" dirty="0"/>
            <a:t>(lipsa activităților membrilor CALC, motive: lipsa act</a:t>
          </a:r>
          <a:r>
            <a:rPr lang="en-US" i="1" dirty="0"/>
            <a:t>ivităților conexe alegerilor</a:t>
          </a:r>
          <a:r>
            <a:rPr lang="ro-RO" i="1" dirty="0"/>
            <a:t>)</a:t>
          </a:r>
          <a:endParaRPr lang="en-US" i="1" dirty="0"/>
        </a:p>
      </dgm:t>
    </dgm:pt>
    <dgm:pt modelId="{DA326CAD-7D8F-4A89-92F4-E6D39006CE0B}" type="parTrans" cxnId="{DD4EEFA0-7CAD-4C4E-8F0F-DBB87A8958F2}">
      <dgm:prSet/>
      <dgm:spPr/>
      <dgm:t>
        <a:bodyPr/>
        <a:lstStyle/>
        <a:p>
          <a:endParaRPr lang="en-US"/>
        </a:p>
      </dgm:t>
    </dgm:pt>
    <dgm:pt modelId="{A7EB4727-95FA-46AD-9D1F-BB6070AE7BF1}" type="sibTrans" cxnId="{DD4EEFA0-7CAD-4C4E-8F0F-DBB87A8958F2}">
      <dgm:prSet/>
      <dgm:spPr/>
      <dgm:t>
        <a:bodyPr/>
        <a:lstStyle/>
        <a:p>
          <a:endParaRPr lang="en-US"/>
        </a:p>
      </dgm:t>
    </dgm:pt>
    <dgm:pt modelId="{D01DF8E1-CCDF-4A40-93AC-15B102C3E7AF}">
      <dgm:prSet/>
      <dgm:spPr/>
      <dgm:t>
        <a:bodyPr/>
        <a:lstStyle/>
        <a:p>
          <a:r>
            <a:rPr lang="en-US" dirty="0"/>
            <a:t>Comunicarea greoaie cu membrii CALC, </a:t>
          </a:r>
          <a:r>
            <a:rPr lang="en-US" dirty="0" err="1"/>
            <a:t>inclusiv</a:t>
          </a:r>
          <a:r>
            <a:rPr lang="en-US" dirty="0"/>
            <a:t> cu organizațiile din teritoriu </a:t>
          </a:r>
          <a:r>
            <a:rPr lang="en-US" i="1" dirty="0"/>
            <a:t>(feedback, informare pasivă din partea organizațiilor CALC despre activitățile lor etc.)</a:t>
          </a:r>
        </a:p>
      </dgm:t>
    </dgm:pt>
    <dgm:pt modelId="{33CDFE6D-F299-48D6-B31C-8ABF7C760778}" type="parTrans" cxnId="{3709556C-1F79-4049-B51D-C865042A8FAF}">
      <dgm:prSet/>
      <dgm:spPr/>
      <dgm:t>
        <a:bodyPr/>
        <a:lstStyle/>
        <a:p>
          <a:endParaRPr lang="en-US"/>
        </a:p>
      </dgm:t>
    </dgm:pt>
    <dgm:pt modelId="{F9BAA929-F789-479F-AB46-C507F1466CC0}" type="sibTrans" cxnId="{3709556C-1F79-4049-B51D-C865042A8FAF}">
      <dgm:prSet/>
      <dgm:spPr/>
      <dgm:t>
        <a:bodyPr/>
        <a:lstStyle/>
        <a:p>
          <a:endParaRPr lang="en-US"/>
        </a:p>
      </dgm:t>
    </dgm:pt>
    <dgm:pt modelId="{8071E743-7C7A-4609-B864-D08544E206DE}">
      <dgm:prSet/>
      <dgm:spPr/>
      <dgm:t>
        <a:bodyPr/>
        <a:lstStyle/>
        <a:p>
          <a:endParaRPr lang="en-US" dirty="0"/>
        </a:p>
      </dgm:t>
    </dgm:pt>
    <dgm:pt modelId="{9223AC1A-6666-480B-BAF7-09A49611139E}" type="parTrans" cxnId="{339C9F3E-F890-46A6-B18D-6516E7111DDE}">
      <dgm:prSet/>
      <dgm:spPr/>
      <dgm:t>
        <a:bodyPr/>
        <a:lstStyle/>
        <a:p>
          <a:endParaRPr lang="en-US"/>
        </a:p>
      </dgm:t>
    </dgm:pt>
    <dgm:pt modelId="{D549BA02-D2F9-4FAB-936D-DC97C5C5FD6B}" type="sibTrans" cxnId="{339C9F3E-F890-46A6-B18D-6516E7111DDE}">
      <dgm:prSet/>
      <dgm:spPr/>
      <dgm:t>
        <a:bodyPr/>
        <a:lstStyle/>
        <a:p>
          <a:endParaRPr lang="en-US"/>
        </a:p>
      </dgm:t>
    </dgm:pt>
    <dgm:pt modelId="{D26F3FD1-AD3E-4E9D-8025-2B2655E5970F}" type="pres">
      <dgm:prSet presAssocID="{6E0BA6BF-F4E3-4854-91F2-6ADB5B986B26}" presName="vert0" presStyleCnt="0">
        <dgm:presLayoutVars>
          <dgm:dir/>
          <dgm:animOne val="branch"/>
          <dgm:animLvl val="lvl"/>
        </dgm:presLayoutVars>
      </dgm:prSet>
      <dgm:spPr/>
    </dgm:pt>
    <dgm:pt modelId="{A1BC3568-6921-44BB-9E27-FCAB33C7D552}" type="pres">
      <dgm:prSet presAssocID="{41783338-DF28-4614-B4D4-FED3C8E8B486}" presName="thickLine" presStyleLbl="alignNode1" presStyleIdx="0" presStyleCnt="4"/>
      <dgm:spPr/>
    </dgm:pt>
    <dgm:pt modelId="{7FD342DF-2AB1-409F-AB50-023A59139537}" type="pres">
      <dgm:prSet presAssocID="{41783338-DF28-4614-B4D4-FED3C8E8B486}" presName="horz1" presStyleCnt="0"/>
      <dgm:spPr/>
    </dgm:pt>
    <dgm:pt modelId="{2C4AF3F1-CC7F-4ABF-B6FD-2B42FAF1085E}" type="pres">
      <dgm:prSet presAssocID="{41783338-DF28-4614-B4D4-FED3C8E8B486}" presName="tx1" presStyleLbl="revTx" presStyleIdx="0" presStyleCnt="4"/>
      <dgm:spPr/>
    </dgm:pt>
    <dgm:pt modelId="{4F4893A3-019D-4D6B-A298-CF28121B43B0}" type="pres">
      <dgm:prSet presAssocID="{41783338-DF28-4614-B4D4-FED3C8E8B486}" presName="vert1" presStyleCnt="0"/>
      <dgm:spPr/>
    </dgm:pt>
    <dgm:pt modelId="{EB8D36BF-0C18-498C-B743-5B55A3508502}" type="pres">
      <dgm:prSet presAssocID="{7B4F7986-4A56-41B3-B86D-E0EC8A337E43}" presName="thickLine" presStyleLbl="alignNode1" presStyleIdx="1" presStyleCnt="4"/>
      <dgm:spPr/>
    </dgm:pt>
    <dgm:pt modelId="{585F54B4-D739-4FAE-A257-DF30CE4C35E7}" type="pres">
      <dgm:prSet presAssocID="{7B4F7986-4A56-41B3-B86D-E0EC8A337E43}" presName="horz1" presStyleCnt="0"/>
      <dgm:spPr/>
    </dgm:pt>
    <dgm:pt modelId="{225B1966-BF4E-423C-A9AB-8619E28158E8}" type="pres">
      <dgm:prSet presAssocID="{7B4F7986-4A56-41B3-B86D-E0EC8A337E43}" presName="tx1" presStyleLbl="revTx" presStyleIdx="1" presStyleCnt="4"/>
      <dgm:spPr/>
    </dgm:pt>
    <dgm:pt modelId="{12127FBB-C7B7-40C5-B185-02D8E75B0DF6}" type="pres">
      <dgm:prSet presAssocID="{7B4F7986-4A56-41B3-B86D-E0EC8A337E43}" presName="vert1" presStyleCnt="0"/>
      <dgm:spPr/>
    </dgm:pt>
    <dgm:pt modelId="{2BAD344F-14C4-4512-93C3-2A3FC9DFB25A}" type="pres">
      <dgm:prSet presAssocID="{D01DF8E1-CCDF-4A40-93AC-15B102C3E7AF}" presName="thickLine" presStyleLbl="alignNode1" presStyleIdx="2" presStyleCnt="4"/>
      <dgm:spPr/>
    </dgm:pt>
    <dgm:pt modelId="{7A9B3A6D-58D7-4854-A75F-AA236CB2BE63}" type="pres">
      <dgm:prSet presAssocID="{D01DF8E1-CCDF-4A40-93AC-15B102C3E7AF}" presName="horz1" presStyleCnt="0"/>
      <dgm:spPr/>
    </dgm:pt>
    <dgm:pt modelId="{2F0AEF1A-C7F5-4AE7-99E2-EF919578A23C}" type="pres">
      <dgm:prSet presAssocID="{D01DF8E1-CCDF-4A40-93AC-15B102C3E7AF}" presName="tx1" presStyleLbl="revTx" presStyleIdx="2" presStyleCnt="4"/>
      <dgm:spPr/>
    </dgm:pt>
    <dgm:pt modelId="{6F4841EF-5F13-44DD-967A-99567069B41A}" type="pres">
      <dgm:prSet presAssocID="{D01DF8E1-CCDF-4A40-93AC-15B102C3E7AF}" presName="vert1" presStyleCnt="0"/>
      <dgm:spPr/>
    </dgm:pt>
    <dgm:pt modelId="{AC15A6EA-B3A6-431F-ABB3-39CC717A1471}" type="pres">
      <dgm:prSet presAssocID="{8071E743-7C7A-4609-B864-D08544E206DE}" presName="thickLine" presStyleLbl="alignNode1" presStyleIdx="3" presStyleCnt="4"/>
      <dgm:spPr/>
    </dgm:pt>
    <dgm:pt modelId="{8F19D240-D9C7-42B4-9B3F-E80B1577FBE4}" type="pres">
      <dgm:prSet presAssocID="{8071E743-7C7A-4609-B864-D08544E206DE}" presName="horz1" presStyleCnt="0"/>
      <dgm:spPr/>
    </dgm:pt>
    <dgm:pt modelId="{2EA91A32-25EE-4CC0-A10B-C54A1E0028A4}" type="pres">
      <dgm:prSet presAssocID="{8071E743-7C7A-4609-B864-D08544E206DE}" presName="tx1" presStyleLbl="revTx" presStyleIdx="3" presStyleCnt="4"/>
      <dgm:spPr/>
    </dgm:pt>
    <dgm:pt modelId="{FD260FB6-A6C2-4E8D-BD17-3693AFA41BF2}" type="pres">
      <dgm:prSet presAssocID="{8071E743-7C7A-4609-B864-D08544E206DE}" presName="vert1" presStyleCnt="0"/>
      <dgm:spPr/>
    </dgm:pt>
  </dgm:ptLst>
  <dgm:cxnLst>
    <dgm:cxn modelId="{F46E7C04-0F59-46DF-BF1B-15562FD9CDE7}" srcId="{6E0BA6BF-F4E3-4854-91F2-6ADB5B986B26}" destId="{41783338-DF28-4614-B4D4-FED3C8E8B486}" srcOrd="0" destOrd="0" parTransId="{8A492C94-70FD-4441-ADC1-54946FF0F036}" sibTransId="{98A65AD6-3F9C-4BEE-ADBB-5E9C151B7E2F}"/>
    <dgm:cxn modelId="{339C9F3E-F890-46A6-B18D-6516E7111DDE}" srcId="{6E0BA6BF-F4E3-4854-91F2-6ADB5B986B26}" destId="{8071E743-7C7A-4609-B864-D08544E206DE}" srcOrd="3" destOrd="0" parTransId="{9223AC1A-6666-480B-BAF7-09A49611139E}" sibTransId="{D549BA02-D2F9-4FAB-936D-DC97C5C5FD6B}"/>
    <dgm:cxn modelId="{1FCA8067-B1B0-4F43-93A5-02D9025961B8}" type="presOf" srcId="{8071E743-7C7A-4609-B864-D08544E206DE}" destId="{2EA91A32-25EE-4CC0-A10B-C54A1E0028A4}" srcOrd="0" destOrd="0" presId="urn:microsoft.com/office/officeart/2008/layout/LinedList"/>
    <dgm:cxn modelId="{3709556C-1F79-4049-B51D-C865042A8FAF}" srcId="{6E0BA6BF-F4E3-4854-91F2-6ADB5B986B26}" destId="{D01DF8E1-CCDF-4A40-93AC-15B102C3E7AF}" srcOrd="2" destOrd="0" parTransId="{33CDFE6D-F299-48D6-B31C-8ABF7C760778}" sibTransId="{F9BAA929-F789-479F-AB46-C507F1466CC0}"/>
    <dgm:cxn modelId="{AF7E6C72-C43D-4A14-8F49-E2F576F3A128}" type="presOf" srcId="{7B4F7986-4A56-41B3-B86D-E0EC8A337E43}" destId="{225B1966-BF4E-423C-A9AB-8619E28158E8}" srcOrd="0" destOrd="0" presId="urn:microsoft.com/office/officeart/2008/layout/LinedList"/>
    <dgm:cxn modelId="{EA716B8E-436B-425D-85B9-AD6EA9A3AC0D}" type="presOf" srcId="{D01DF8E1-CCDF-4A40-93AC-15B102C3E7AF}" destId="{2F0AEF1A-C7F5-4AE7-99E2-EF919578A23C}" srcOrd="0" destOrd="0" presId="urn:microsoft.com/office/officeart/2008/layout/LinedList"/>
    <dgm:cxn modelId="{DD4EEFA0-7CAD-4C4E-8F0F-DBB87A8958F2}" srcId="{6E0BA6BF-F4E3-4854-91F2-6ADB5B986B26}" destId="{7B4F7986-4A56-41B3-B86D-E0EC8A337E43}" srcOrd="1" destOrd="0" parTransId="{DA326CAD-7D8F-4A89-92F4-E6D39006CE0B}" sibTransId="{A7EB4727-95FA-46AD-9D1F-BB6070AE7BF1}"/>
    <dgm:cxn modelId="{9FAD2FA5-CDFC-4A85-990B-E6B923413639}" type="presOf" srcId="{41783338-DF28-4614-B4D4-FED3C8E8B486}" destId="{2C4AF3F1-CC7F-4ABF-B6FD-2B42FAF1085E}" srcOrd="0" destOrd="0" presId="urn:microsoft.com/office/officeart/2008/layout/LinedList"/>
    <dgm:cxn modelId="{756273B4-1918-42D3-8C34-2420C4F04B61}" type="presOf" srcId="{6E0BA6BF-F4E3-4854-91F2-6ADB5B986B26}" destId="{D26F3FD1-AD3E-4E9D-8025-2B2655E5970F}" srcOrd="0" destOrd="0" presId="urn:microsoft.com/office/officeart/2008/layout/LinedList"/>
    <dgm:cxn modelId="{DF1975B2-ED5A-471A-958B-00EC9477AEBA}" type="presParOf" srcId="{D26F3FD1-AD3E-4E9D-8025-2B2655E5970F}" destId="{A1BC3568-6921-44BB-9E27-FCAB33C7D552}" srcOrd="0" destOrd="0" presId="urn:microsoft.com/office/officeart/2008/layout/LinedList"/>
    <dgm:cxn modelId="{1BB816C6-FFD5-4EDA-8E60-C33CC3B8220F}" type="presParOf" srcId="{D26F3FD1-AD3E-4E9D-8025-2B2655E5970F}" destId="{7FD342DF-2AB1-409F-AB50-023A59139537}" srcOrd="1" destOrd="0" presId="urn:microsoft.com/office/officeart/2008/layout/LinedList"/>
    <dgm:cxn modelId="{CAE61D80-3FAC-4B63-9344-66EE582A3489}" type="presParOf" srcId="{7FD342DF-2AB1-409F-AB50-023A59139537}" destId="{2C4AF3F1-CC7F-4ABF-B6FD-2B42FAF1085E}" srcOrd="0" destOrd="0" presId="urn:microsoft.com/office/officeart/2008/layout/LinedList"/>
    <dgm:cxn modelId="{140A9C78-2805-4CB1-A733-46E7C0697845}" type="presParOf" srcId="{7FD342DF-2AB1-409F-AB50-023A59139537}" destId="{4F4893A3-019D-4D6B-A298-CF28121B43B0}" srcOrd="1" destOrd="0" presId="urn:microsoft.com/office/officeart/2008/layout/LinedList"/>
    <dgm:cxn modelId="{462C863A-2383-47D4-8EFF-BDAB34B074C3}" type="presParOf" srcId="{D26F3FD1-AD3E-4E9D-8025-2B2655E5970F}" destId="{EB8D36BF-0C18-498C-B743-5B55A3508502}" srcOrd="2" destOrd="0" presId="urn:microsoft.com/office/officeart/2008/layout/LinedList"/>
    <dgm:cxn modelId="{AA1B5158-B2C7-40A9-8DC6-5FDF2F19D5D2}" type="presParOf" srcId="{D26F3FD1-AD3E-4E9D-8025-2B2655E5970F}" destId="{585F54B4-D739-4FAE-A257-DF30CE4C35E7}" srcOrd="3" destOrd="0" presId="urn:microsoft.com/office/officeart/2008/layout/LinedList"/>
    <dgm:cxn modelId="{FDA684B0-891C-4A47-B626-B277DECFA251}" type="presParOf" srcId="{585F54B4-D739-4FAE-A257-DF30CE4C35E7}" destId="{225B1966-BF4E-423C-A9AB-8619E28158E8}" srcOrd="0" destOrd="0" presId="urn:microsoft.com/office/officeart/2008/layout/LinedList"/>
    <dgm:cxn modelId="{4497E5F1-E4B4-4E08-A5F6-D5528C493FFE}" type="presParOf" srcId="{585F54B4-D739-4FAE-A257-DF30CE4C35E7}" destId="{12127FBB-C7B7-40C5-B185-02D8E75B0DF6}" srcOrd="1" destOrd="0" presId="urn:microsoft.com/office/officeart/2008/layout/LinedList"/>
    <dgm:cxn modelId="{AE776F1C-370A-40B9-9893-F8BA4653CC31}" type="presParOf" srcId="{D26F3FD1-AD3E-4E9D-8025-2B2655E5970F}" destId="{2BAD344F-14C4-4512-93C3-2A3FC9DFB25A}" srcOrd="4" destOrd="0" presId="urn:microsoft.com/office/officeart/2008/layout/LinedList"/>
    <dgm:cxn modelId="{728D223B-5850-42E4-8594-C9F35D37DF49}" type="presParOf" srcId="{D26F3FD1-AD3E-4E9D-8025-2B2655E5970F}" destId="{7A9B3A6D-58D7-4854-A75F-AA236CB2BE63}" srcOrd="5" destOrd="0" presId="urn:microsoft.com/office/officeart/2008/layout/LinedList"/>
    <dgm:cxn modelId="{98E9CE6B-A39C-4EA5-A380-B8305F3EB6B4}" type="presParOf" srcId="{7A9B3A6D-58D7-4854-A75F-AA236CB2BE63}" destId="{2F0AEF1A-C7F5-4AE7-99E2-EF919578A23C}" srcOrd="0" destOrd="0" presId="urn:microsoft.com/office/officeart/2008/layout/LinedList"/>
    <dgm:cxn modelId="{28DAD450-EA72-4E70-8858-9D9F96824953}" type="presParOf" srcId="{7A9B3A6D-58D7-4854-A75F-AA236CB2BE63}" destId="{6F4841EF-5F13-44DD-967A-99567069B41A}" srcOrd="1" destOrd="0" presId="urn:microsoft.com/office/officeart/2008/layout/LinedList"/>
    <dgm:cxn modelId="{27DF6CDC-5DCA-4C80-84F2-0B1CD4AACC71}" type="presParOf" srcId="{D26F3FD1-AD3E-4E9D-8025-2B2655E5970F}" destId="{AC15A6EA-B3A6-431F-ABB3-39CC717A1471}" srcOrd="6" destOrd="0" presId="urn:microsoft.com/office/officeart/2008/layout/LinedList"/>
    <dgm:cxn modelId="{9DF1E109-37E9-41CD-84FC-D4BD0FED2A62}" type="presParOf" srcId="{D26F3FD1-AD3E-4E9D-8025-2B2655E5970F}" destId="{8F19D240-D9C7-42B4-9B3F-E80B1577FBE4}" srcOrd="7" destOrd="0" presId="urn:microsoft.com/office/officeart/2008/layout/LinedList"/>
    <dgm:cxn modelId="{F0537572-AC6E-4F79-AC96-8981C1E52769}" type="presParOf" srcId="{8F19D240-D9C7-42B4-9B3F-E80B1577FBE4}" destId="{2EA91A32-25EE-4CC0-A10B-C54A1E0028A4}" srcOrd="0" destOrd="0" presId="urn:microsoft.com/office/officeart/2008/layout/LinedList"/>
    <dgm:cxn modelId="{1D377B15-CA16-410B-8AF2-C751412851C3}" type="presParOf" srcId="{8F19D240-D9C7-42B4-9B3F-E80B1577FBE4}" destId="{FD260FB6-A6C2-4E8D-BD17-3693AFA41BF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FC69D-F50C-475F-8BD0-A56D4843D3F7}">
      <dsp:nvSpPr>
        <dsp:cNvPr id="0" name=""/>
        <dsp:cNvSpPr/>
      </dsp:nvSpPr>
      <dsp:spPr>
        <a:xfrm>
          <a:off x="0" y="2319"/>
          <a:ext cx="636422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8C2F4-3928-4729-B140-7415E119BF6F}">
      <dsp:nvSpPr>
        <dsp:cNvPr id="0" name=""/>
        <dsp:cNvSpPr/>
      </dsp:nvSpPr>
      <dsp:spPr>
        <a:xfrm>
          <a:off x="0" y="2319"/>
          <a:ext cx="6364224" cy="1582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300" kern="1200" dirty="0" err="1"/>
            <a:t>Coaliți</a:t>
          </a:r>
          <a:r>
            <a:rPr lang="en-US" sz="2300" kern="1200" dirty="0"/>
            <a:t>a</a:t>
          </a:r>
          <a:r>
            <a:rPr lang="ro-RO" sz="2300" kern="1200" dirty="0"/>
            <a:t> se ghidează în activitatea sa de Carta pentru Alegeri Libere </a:t>
          </a:r>
          <a:r>
            <a:rPr lang="ro-RO" sz="2300" kern="1200" dirty="0" err="1"/>
            <a:t>şi</a:t>
          </a:r>
          <a:r>
            <a:rPr lang="ro-RO" sz="2300" kern="1200" dirty="0"/>
            <a:t> Corecte </a:t>
          </a:r>
          <a:r>
            <a:rPr lang="ro-RO" sz="2300" kern="1200" dirty="0" err="1"/>
            <a:t>şi</a:t>
          </a:r>
          <a:r>
            <a:rPr lang="ro-RO" sz="2300" kern="1200" dirty="0"/>
            <a:t> de Regulamentul de funcționare a Coaliției, versiunea actualizată din 11 februarie 2021, disponibile pe </a:t>
          </a:r>
          <a:r>
            <a:rPr lang="ro-RO" sz="2300" kern="1200" dirty="0">
              <a:hlinkClick xmlns:r="http://schemas.openxmlformats.org/officeDocument/2006/relationships" r:id="rId1"/>
            </a:rPr>
            <a:t>alegeliber.md</a:t>
          </a:r>
          <a:r>
            <a:rPr lang="ro-RO" sz="2300" kern="1200" dirty="0"/>
            <a:t>.</a:t>
          </a:r>
          <a:endParaRPr lang="en-US" sz="2300" kern="1200" dirty="0"/>
        </a:p>
      </dsp:txBody>
      <dsp:txXfrm>
        <a:off x="0" y="2319"/>
        <a:ext cx="6364224" cy="1582036"/>
      </dsp:txXfrm>
    </dsp:sp>
    <dsp:sp modelId="{3E61FB3F-B9AA-44E3-805D-70512A1BD15A}">
      <dsp:nvSpPr>
        <dsp:cNvPr id="0" name=""/>
        <dsp:cNvSpPr/>
      </dsp:nvSpPr>
      <dsp:spPr>
        <a:xfrm>
          <a:off x="0" y="1584356"/>
          <a:ext cx="6364224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A74D6-116A-4024-BE0F-D80D173DAF0A}">
      <dsp:nvSpPr>
        <dsp:cNvPr id="0" name=""/>
        <dsp:cNvSpPr/>
      </dsp:nvSpPr>
      <dsp:spPr>
        <a:xfrm>
          <a:off x="0" y="1584356"/>
          <a:ext cx="6364224" cy="1582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Membrii</a:t>
          </a:r>
          <a:r>
            <a:rPr lang="en-US" sz="2300" kern="1200" dirty="0"/>
            <a:t> </a:t>
          </a:r>
          <a:r>
            <a:rPr lang="en-US" sz="2300" kern="1200" dirty="0" err="1"/>
            <a:t>Coaliției</a:t>
          </a:r>
          <a:r>
            <a:rPr lang="en-US" sz="2300" kern="1200" dirty="0"/>
            <a:t> – 39 </a:t>
          </a:r>
          <a:r>
            <a:rPr lang="en-US" sz="2300" kern="1200" dirty="0" err="1"/>
            <a:t>organizații</a:t>
          </a:r>
          <a:r>
            <a:rPr lang="en-US" sz="2300" kern="1200" dirty="0"/>
            <a:t> </a:t>
          </a:r>
          <a:r>
            <a:rPr lang="en-US" sz="2300" kern="1200" dirty="0" err="1"/>
            <a:t>necomerciale</a:t>
          </a:r>
          <a:r>
            <a:rPr lang="en-US" sz="2300" kern="1200" dirty="0"/>
            <a:t> din </a:t>
          </a:r>
          <a:r>
            <a:rPr lang="en-US" sz="2300" kern="1200" dirty="0" err="1"/>
            <a:t>Republica</a:t>
          </a:r>
          <a:r>
            <a:rPr lang="en-US" sz="2300" kern="1200" dirty="0"/>
            <a:t> Moldova</a:t>
          </a:r>
        </a:p>
      </dsp:txBody>
      <dsp:txXfrm>
        <a:off x="0" y="1584356"/>
        <a:ext cx="6364224" cy="1582036"/>
      </dsp:txXfrm>
    </dsp:sp>
    <dsp:sp modelId="{BFD40295-C280-4E93-B5FA-1517BF3FEC78}">
      <dsp:nvSpPr>
        <dsp:cNvPr id="0" name=""/>
        <dsp:cNvSpPr/>
      </dsp:nvSpPr>
      <dsp:spPr>
        <a:xfrm>
          <a:off x="0" y="3166393"/>
          <a:ext cx="636422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0867BA-9C65-4D2E-A4D4-A8CA1CDB4B43}">
      <dsp:nvSpPr>
        <dsp:cNvPr id="0" name=""/>
        <dsp:cNvSpPr/>
      </dsp:nvSpPr>
      <dsp:spPr>
        <a:xfrm>
          <a:off x="0" y="3166393"/>
          <a:ext cx="6364224" cy="1582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Membrii</a:t>
          </a:r>
          <a:r>
            <a:rPr lang="en-US" sz="2300" kern="1200" dirty="0"/>
            <a:t> </a:t>
          </a:r>
          <a:r>
            <a:rPr lang="en-US" sz="2300" kern="1200" dirty="0" err="1"/>
            <a:t>Consiliului</a:t>
          </a:r>
          <a:r>
            <a:rPr lang="en-US" sz="2300" kern="1200" dirty="0"/>
            <a:t> CALC – 9 </a:t>
          </a:r>
          <a:r>
            <a:rPr lang="en-US" sz="2300" kern="1200" dirty="0" err="1"/>
            <a:t>organizații</a:t>
          </a:r>
          <a:r>
            <a:rPr lang="en-US" sz="2300" kern="1200" dirty="0"/>
            <a:t> </a:t>
          </a:r>
        </a:p>
      </dsp:txBody>
      <dsp:txXfrm>
        <a:off x="0" y="3166393"/>
        <a:ext cx="6364224" cy="15820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EA08E-0D3F-4459-9077-D07A76D16BA7}">
      <dsp:nvSpPr>
        <dsp:cNvPr id="0" name=""/>
        <dsp:cNvSpPr/>
      </dsp:nvSpPr>
      <dsp:spPr>
        <a:xfrm>
          <a:off x="0" y="266744"/>
          <a:ext cx="6651253" cy="16222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Buna </a:t>
          </a:r>
          <a:r>
            <a:rPr lang="ro-RO" sz="2900" kern="1200"/>
            <a:t>funcționare a Secretariatului și Consiliului C</a:t>
          </a:r>
          <a:r>
            <a:rPr lang="en-US" sz="2900" kern="1200"/>
            <a:t>ALC</a:t>
          </a:r>
        </a:p>
      </dsp:txBody>
      <dsp:txXfrm>
        <a:off x="79193" y="345937"/>
        <a:ext cx="6492867" cy="1463892"/>
      </dsp:txXfrm>
    </dsp:sp>
    <dsp:sp modelId="{CDC6857A-C5B2-4C6E-8270-FF738B053FB3}">
      <dsp:nvSpPr>
        <dsp:cNvPr id="0" name=""/>
        <dsp:cNvSpPr/>
      </dsp:nvSpPr>
      <dsp:spPr>
        <a:xfrm>
          <a:off x="0" y="1972542"/>
          <a:ext cx="6651253" cy="1622278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900" kern="1200"/>
            <a:t>Promovarea îmbunătățirii legislației electorale și conexe</a:t>
          </a:r>
          <a:endParaRPr lang="en-US" sz="2900" kern="1200"/>
        </a:p>
      </dsp:txBody>
      <dsp:txXfrm>
        <a:off x="79193" y="2051735"/>
        <a:ext cx="6492867" cy="1463892"/>
      </dsp:txXfrm>
    </dsp:sp>
    <dsp:sp modelId="{EF5DF8B7-5703-40B2-9AA2-955C95CC2354}">
      <dsp:nvSpPr>
        <dsp:cNvPr id="0" name=""/>
        <dsp:cNvSpPr/>
      </dsp:nvSpPr>
      <dsp:spPr>
        <a:xfrm>
          <a:off x="0" y="3678341"/>
          <a:ext cx="6651253" cy="162227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900" kern="1200"/>
            <a:t>Consolidarea capacităților Secretariatului de comunicare și relaționare cu publicul, membrii Coaliției și părțile interesate</a:t>
          </a:r>
          <a:endParaRPr lang="en-US" sz="2900" kern="1200"/>
        </a:p>
      </dsp:txBody>
      <dsp:txXfrm>
        <a:off x="79193" y="3757534"/>
        <a:ext cx="6492867" cy="14638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A7AF4-64FF-4CCD-968B-31EBE0E875F3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4CEA3-F7AE-4B60-B52F-07FC1CBD733F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hlinkClick xmlns:r="http://schemas.openxmlformats.org/officeDocument/2006/relationships" r:id="rId1"/>
            </a:rPr>
            <a:t>E</a:t>
          </a:r>
          <a:r>
            <a:rPr lang="ro-RO" sz="1600" kern="1200">
              <a:hlinkClick xmlns:r="http://schemas.openxmlformats.org/officeDocument/2006/relationships" r:id="rId1"/>
            </a:rPr>
            <a:t>venimentul de prezentare a propunerilor </a:t>
          </a:r>
          <a:r>
            <a:rPr lang="ro-RO" sz="1600" kern="1200"/>
            <a:t>de îmbunătățire a legislației electorale și conexe, organizat de către CEC (mai) </a:t>
          </a:r>
          <a:endParaRPr lang="en-US" sz="1600" kern="1200"/>
        </a:p>
      </dsp:txBody>
      <dsp:txXfrm>
        <a:off x="0" y="2124"/>
        <a:ext cx="10515600" cy="724514"/>
      </dsp:txXfrm>
    </dsp:sp>
    <dsp:sp modelId="{9F27A6C0-635B-4F5C-A553-AFFA5CA705CE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691C4D-95DA-4F5C-BD9D-BF3C340C86B5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Î</a:t>
          </a:r>
          <a:r>
            <a:rPr lang="ro-RO" sz="1600" kern="1200"/>
            <a:t>n parteneriat cu IPRE și CEC a participat la realizarea </a:t>
          </a:r>
          <a:r>
            <a:rPr lang="ro-RO" sz="1600" kern="1200">
              <a:hlinkClick xmlns:r="http://schemas.openxmlformats.org/officeDocument/2006/relationships" r:id="rId2"/>
            </a:rPr>
            <a:t>videoconferinței de prezentare </a:t>
          </a:r>
          <a:r>
            <a:rPr lang="ro-RO" sz="1600" kern="1200"/>
            <a:t>a Conceptului draft al sistemului de vot prin internet „e-Votare” (iunie);</a:t>
          </a:r>
          <a:endParaRPr lang="en-US" sz="1600" kern="1200"/>
        </a:p>
      </dsp:txBody>
      <dsp:txXfrm>
        <a:off x="0" y="726639"/>
        <a:ext cx="10515600" cy="724514"/>
      </dsp:txXfrm>
    </dsp:sp>
    <dsp:sp modelId="{C8081720-2080-40FA-8FC1-970412E44AA2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915D0-BC24-425F-B1CD-012B359BBC50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</a:t>
          </a:r>
          <a:r>
            <a:rPr lang="ro-RO" sz="1600" kern="1200"/>
            <a:t> participat la audierile publice pe marginea proiectului Codului electoral, organizate de Comisia juridică, numiri și imunități (iulie-decembrie), în total 5 audieri;</a:t>
          </a:r>
          <a:endParaRPr lang="en-US" sz="1600" kern="1200"/>
        </a:p>
      </dsp:txBody>
      <dsp:txXfrm>
        <a:off x="0" y="1451154"/>
        <a:ext cx="10515600" cy="724514"/>
      </dsp:txXfrm>
    </dsp:sp>
    <dsp:sp modelId="{AB516279-F3F2-44C7-AF48-6412A1E57632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F407C-E4EE-4507-BD0B-1B52A6C83F31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/>
            <a:t>A participat la </a:t>
          </a:r>
          <a:r>
            <a:rPr lang="ro-RO" sz="1600" kern="1200" dirty="0">
              <a:hlinkClick xmlns:r="http://schemas.openxmlformats.org/officeDocument/2006/relationships" r:id="rId3"/>
            </a:rPr>
            <a:t>Conferința de prezentare a studiului </a:t>
          </a:r>
          <a:r>
            <a:rPr lang="ro-RO" sz="1600" kern="1200" dirty="0"/>
            <a:t>de fezabilitate al inițierii reformei de reducere a vârstei votanților și 2 discuții/dezbateri ale inițiativei #Votla16ani </a:t>
          </a:r>
          <a:r>
            <a:rPr lang="en-US" sz="1600" kern="1200" dirty="0"/>
            <a:t>activități </a:t>
          </a:r>
          <a:r>
            <a:rPr lang="ro-RO" sz="1600" kern="1200" dirty="0"/>
            <a:t>desfășurate de C</a:t>
          </a:r>
          <a:r>
            <a:rPr lang="en-US" sz="1600" kern="1200" dirty="0"/>
            <a:t>NTM (o</a:t>
          </a:r>
          <a:r>
            <a:rPr lang="ro-RO" sz="1600" kern="1200" dirty="0"/>
            <a:t>ctombrie)</a:t>
          </a:r>
          <a:endParaRPr lang="en-US" sz="1600" kern="1200" dirty="0"/>
        </a:p>
      </dsp:txBody>
      <dsp:txXfrm>
        <a:off x="0" y="2175669"/>
        <a:ext cx="10515600" cy="724514"/>
      </dsp:txXfrm>
    </dsp:sp>
    <dsp:sp modelId="{52C24FBA-A975-423F-8D6E-B04036692EDB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2220BD-EF46-491D-A840-CCB99109A90E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Au fost delegați </a:t>
          </a:r>
          <a:r>
            <a:rPr lang="ro-RO" sz="1600" kern="1200" dirty="0"/>
            <a:t>doi reprezentanți din cadrul CALC și participarea acestora la ședințele online ale grupului interinstituțional de lucru pentru elaborarea și pilotarea Sistemului informațional de vot prin internet, constituit de CEC (octombrie). </a:t>
          </a:r>
          <a:endParaRPr lang="en-US" sz="1600" kern="1200" dirty="0"/>
        </a:p>
      </dsp:txBody>
      <dsp:txXfrm>
        <a:off x="0" y="2900183"/>
        <a:ext cx="10515600" cy="724514"/>
      </dsp:txXfrm>
    </dsp:sp>
    <dsp:sp modelId="{D082BC32-543B-4470-AEA1-8036A379406E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AC037-9DD3-4787-858C-EEBD3E2AFC29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</a:t>
          </a:r>
          <a:r>
            <a:rPr lang="ro-RO" sz="1600" kern="1200" dirty="0"/>
            <a:t>-a desfășurat o </a:t>
          </a:r>
          <a:r>
            <a:rPr lang="ro-RO" sz="1600" kern="1200" dirty="0">
              <a:hlinkClick xmlns:r="http://schemas.openxmlformats.org/officeDocument/2006/relationships" r:id="rId4"/>
            </a:rPr>
            <a:t>discuție publică </a:t>
          </a:r>
          <a:r>
            <a:rPr lang="ro-RO" sz="1600" kern="1200" dirty="0"/>
            <a:t>cu tema „La ce etapă se află Republica Moldova în implementarea votului prin internet?”, moderată de IPRE (decembrie).</a:t>
          </a:r>
          <a:endParaRPr lang="en-US" sz="1600" kern="1200" dirty="0"/>
        </a:p>
      </dsp:txBody>
      <dsp:txXfrm>
        <a:off x="0" y="3624698"/>
        <a:ext cx="10515600" cy="7245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BC3568-6921-44BB-9E27-FCAB33C7D552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AF3F1-CC7F-4ABF-B6FD-2B42FAF1085E}">
      <dsp:nvSpPr>
        <dsp:cNvPr id="0" name=""/>
        <dsp:cNvSpPr/>
      </dsp:nvSpPr>
      <dsp:spPr>
        <a:xfrm>
          <a:off x="0" y="0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Vizibilitate redusă în </a:t>
          </a:r>
          <a:r>
            <a:rPr lang="ro-RO" sz="2300" kern="1200" dirty="0"/>
            <a:t>mass-media</a:t>
          </a:r>
          <a:r>
            <a:rPr lang="en-US" sz="2300" kern="1200" dirty="0"/>
            <a:t>, </a:t>
          </a:r>
          <a:r>
            <a:rPr lang="en-US" sz="2300" i="1" kern="1200" dirty="0"/>
            <a:t>deoarece nu a fost an electoral</a:t>
          </a:r>
        </a:p>
      </dsp:txBody>
      <dsp:txXfrm>
        <a:off x="0" y="0"/>
        <a:ext cx="10515600" cy="1087834"/>
      </dsp:txXfrm>
    </dsp:sp>
    <dsp:sp modelId="{EB8D36BF-0C18-498C-B743-5B55A3508502}">
      <dsp:nvSpPr>
        <dsp:cNvPr id="0" name=""/>
        <dsp:cNvSpPr/>
      </dsp:nvSpPr>
      <dsp:spPr>
        <a:xfrm>
          <a:off x="0" y="1087834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5B1966-BF4E-423C-A9AB-8619E28158E8}">
      <dsp:nvSpPr>
        <dsp:cNvPr id="0" name=""/>
        <dsp:cNvSpPr/>
      </dsp:nvSpPr>
      <dsp:spPr>
        <a:xfrm>
          <a:off x="0" y="1087834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Accesibilitate redusă a paginilor </a:t>
          </a:r>
          <a:r>
            <a:rPr lang="en-US" sz="2300" kern="1200" dirty="0">
              <a:hlinkClick xmlns:r="http://schemas.openxmlformats.org/officeDocument/2006/relationships" r:id="rId1"/>
            </a:rPr>
            <a:t>alegeliber.md</a:t>
          </a:r>
          <a:r>
            <a:rPr lang="en-US" sz="2300" kern="1200" dirty="0"/>
            <a:t> și Facebook a CALC</a:t>
          </a:r>
          <a:r>
            <a:rPr lang="ro-RO" sz="2300" kern="1200" dirty="0"/>
            <a:t> </a:t>
          </a:r>
          <a:r>
            <a:rPr lang="ro-RO" sz="2300" i="1" kern="1200" dirty="0"/>
            <a:t>(lipsa activităților membrilor CALC, motive: lipsa act</a:t>
          </a:r>
          <a:r>
            <a:rPr lang="en-US" sz="2300" i="1" kern="1200" dirty="0"/>
            <a:t>ivităților conexe alegerilor</a:t>
          </a:r>
          <a:r>
            <a:rPr lang="ro-RO" sz="2300" i="1" kern="1200" dirty="0"/>
            <a:t>)</a:t>
          </a:r>
          <a:endParaRPr lang="en-US" sz="2300" i="1" kern="1200" dirty="0"/>
        </a:p>
      </dsp:txBody>
      <dsp:txXfrm>
        <a:off x="0" y="1087834"/>
        <a:ext cx="10515600" cy="1087834"/>
      </dsp:txXfrm>
    </dsp:sp>
    <dsp:sp modelId="{2BAD344F-14C4-4512-93C3-2A3FC9DFB25A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AEF1A-C7F5-4AE7-99E2-EF919578A23C}">
      <dsp:nvSpPr>
        <dsp:cNvPr id="0" name=""/>
        <dsp:cNvSpPr/>
      </dsp:nvSpPr>
      <dsp:spPr>
        <a:xfrm>
          <a:off x="0" y="2175669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Comunicarea greoaie cu membrii CALC, </a:t>
          </a:r>
          <a:r>
            <a:rPr lang="en-US" sz="2300" kern="1200" dirty="0" err="1"/>
            <a:t>inclusiv</a:t>
          </a:r>
          <a:r>
            <a:rPr lang="en-US" sz="2300" kern="1200" dirty="0"/>
            <a:t> cu organizațiile din teritoriu </a:t>
          </a:r>
          <a:r>
            <a:rPr lang="en-US" sz="2300" i="1" kern="1200" dirty="0"/>
            <a:t>(feedback, informare pasivă din partea organizațiilor CALC despre activitățile lor etc.)</a:t>
          </a:r>
        </a:p>
      </dsp:txBody>
      <dsp:txXfrm>
        <a:off x="0" y="2175669"/>
        <a:ext cx="10515600" cy="1087834"/>
      </dsp:txXfrm>
    </dsp:sp>
    <dsp:sp modelId="{AC15A6EA-B3A6-431F-ABB3-39CC717A1471}">
      <dsp:nvSpPr>
        <dsp:cNvPr id="0" name=""/>
        <dsp:cNvSpPr/>
      </dsp:nvSpPr>
      <dsp:spPr>
        <a:xfrm>
          <a:off x="0" y="3263503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91A32-25EE-4CC0-A10B-C54A1E0028A4}">
      <dsp:nvSpPr>
        <dsp:cNvPr id="0" name=""/>
        <dsp:cNvSpPr/>
      </dsp:nvSpPr>
      <dsp:spPr>
        <a:xfrm>
          <a:off x="0" y="3263503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0" y="3263503"/>
        <a:ext cx="10515600" cy="1087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BC253-86E9-57D5-557E-050DF513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86E69-5B58-0E04-C38A-F87155A68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5EA90-EF85-F76C-0C8B-E513DC64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1C25B-7676-3ACE-CC95-A0303ADC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98BCD-6E9B-0C71-C501-51F58B5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6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084CF-C822-C038-9EC9-40037798E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D9D85-7E2A-9E54-3642-61C737523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06B4F-66DD-5238-7DBD-693A13C00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C0BB9-C34C-2D45-73D5-33580AA2D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1CF75-3F60-BCC7-4E80-80330B43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7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CB6690-B287-B921-5163-C806A8965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55CFF-E76D-8D09-3172-4F80D087F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16A30-16F8-15B7-1958-F87F54D8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3BFF2-DCCD-EB30-84D2-22EC22D2A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A9520-F8AD-A2D1-495E-B169FE568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9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CBC08-19DE-A59B-C202-D04868B36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A512B-45D0-542F-2303-9CEC972CC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8457F-D149-4EDE-7FB6-2733BB99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A2343-CD47-D6D1-C244-176ABE64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926E2-E4C7-F272-3A2F-0F336CAC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9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F78CE-2791-55B8-C381-453B5EFC8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B9346-F140-BDD3-0061-EEA38C383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882E7-2EF8-1E85-9F52-9A91D8C47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BEC5F-220F-D9EA-BA2A-C3C2D64E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1B914-870F-95F8-5046-0D07AA796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2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FAF2-574C-1030-6A05-865708CC3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C3517-21D0-1496-53CD-80D98B0CB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DCD79-C612-7C6D-235B-0B2EAA994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14EC1-186D-D07A-5A36-1794903F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8864A-142B-5EF2-94A9-A562058B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AEFB5-9CA7-D25D-1539-262687762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7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2803A-2245-6CBD-6460-1817B2415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4D042-72A1-ADD8-1EAE-FE33796C7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13190-3BD4-AE5E-D7FF-F31C42C46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28F18B-C609-BFA4-25B8-AA66D9B4D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704DFC-FD9E-4A30-F728-EE36A5E581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0F6055-EF4A-EE2C-1E89-A9B962A46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EAE482-DCB6-4164-79B1-B8460242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A51EC2-0DAD-4E06-AACC-FE17A22E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4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ABCF0-D16B-C77A-8BF0-1A23F381C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42E409-2AAC-410C-C695-F260A90C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AE9D7-2B80-4CE8-9DE1-1C0E475A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8B62A-6DDE-6331-E407-9C1AAA2D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9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3C3AFB-A162-8527-F306-CDD538F65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E3785-85D0-FE75-34BC-12DD4A9F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BFF5D-B8AD-D7B2-F03C-91EE83A9E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8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1118A-D4EF-7544-B608-E6C1F615F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DD5DA-49A7-5165-36A5-245DF2555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BB4FDB-5E40-B125-E0EE-8D33D1925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33CD9-B3BA-753E-E0F0-C3643391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3676C-5875-9FA4-9CC4-5A68CF52A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08A98-F4C8-8B04-F36D-2BFEED000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1E96A-4175-A243-1DF0-3053D9504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CC5B21-D06F-340A-577B-CFC40945A3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690D1-1E25-237D-AA0C-30E5ADB88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DAE83-8C9F-AAD1-A93C-4E6A1030A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B4FB4-62DB-7417-7B7E-EA2D71D0E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4B67B-8475-A9C0-386C-8D534B03A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1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67018-0FFC-F24E-D232-A79CB745F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139FF-3F2C-0124-ECDD-F8C51C78F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049BF-E18C-9FCD-C4EB-6D8639A57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D0CDC-A9D9-43FB-89AE-3D1D6D52F949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40936-CA39-5D3A-21A5-D6BE91803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DAACF-4213-F7C2-929C-B16983F0F9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C61FD-39AF-4794-898B-A636B6B2D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7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legeliber.md/pozitia-coalitiei-civice-pentru-alegeri-libere-si-corecte-privind-proiectul-noului-cod-electoral-381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legeliber.md/seminar-de-consolidare-a-capacitatii-organizatiile-membre-calc-prin-instruire-si-discutie-3836.html" TargetMode="External"/><Relationship Id="rId2" Type="http://schemas.openxmlformats.org/officeDocument/2006/relationships/hyperlink" Target="http://www.alegeliber.md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83" name="Rectangle 1082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1956A8-EC36-624D-41EA-1E7CAAEE6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en-US" sz="6600" b="1"/>
              <a:t>RAPORT de activitate 2022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6DBEE-272C-2C44-C8FC-6FFB1A751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5660607"/>
            <a:ext cx="10909643" cy="552659"/>
          </a:xfrm>
        </p:spPr>
        <p:txBody>
          <a:bodyPr anchor="t">
            <a:normAutofit/>
          </a:bodyPr>
          <a:lstStyle/>
          <a:p>
            <a:r>
              <a:rPr lang="ro-RO" b="0" i="1" u="none" strike="noStrike">
                <a:effectLst/>
                <a:latin typeface="Cambria" panose="02040503050406030204" pitchFamily="18" charset="0"/>
              </a:rPr>
              <a:t>Secretariatul CALC</a:t>
            </a:r>
            <a:r>
              <a:rPr lang="ro-RO" b="0" i="1">
                <a:effectLst/>
                <a:latin typeface="Cambria" panose="02040503050406030204" pitchFamily="18" charset="0"/>
              </a:rPr>
              <a:t>​</a:t>
            </a:r>
            <a:r>
              <a:rPr lang="en-US" b="0" i="1">
                <a:effectLst/>
                <a:latin typeface="Cambria" panose="02040503050406030204" pitchFamily="18" charset="0"/>
              </a:rPr>
              <a:t>, 11 mai 2023</a:t>
            </a:r>
            <a:endParaRPr lang="en-US" i="1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FAB18BC-7A14-9270-0341-FE5244D9F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0952" y="591670"/>
            <a:ext cx="4885499" cy="274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5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0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Freeform: Shape 36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9" name="Freeform: Shape 38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D0D3D1-578E-BF55-90AE-57FDE1C5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b="1"/>
              <a:t>Identitatea CALC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2A6893E5-3424-C920-3C26-C3A629F473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633210"/>
              </p:ext>
            </p:extLst>
          </p:nvPr>
        </p:nvGraphicFramePr>
        <p:xfrm>
          <a:off x="5205984" y="578334"/>
          <a:ext cx="6364224" cy="475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885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2070828-E616-4355-9C8A-A1065032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55161C6-1218-4EAF-A9E9-A319CFD76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47" y="1905000"/>
            <a:ext cx="4536800" cy="3141047"/>
          </a:xfrm>
          <a:custGeom>
            <a:avLst/>
            <a:gdLst>
              <a:gd name="connsiteX0" fmla="*/ 3362388 w 6230568"/>
              <a:gd name="connsiteY0" fmla="*/ 861 h 4239440"/>
              <a:gd name="connsiteX1" fmla="*/ 4026621 w 6230568"/>
              <a:gd name="connsiteY1" fmla="*/ 15392 h 4239440"/>
              <a:gd name="connsiteX2" fmla="*/ 5114556 w 6230568"/>
              <a:gd name="connsiteY2" fmla="*/ 34130 h 4239440"/>
              <a:gd name="connsiteX3" fmla="*/ 5776495 w 6230568"/>
              <a:gd name="connsiteY3" fmla="*/ 112905 h 4239440"/>
              <a:gd name="connsiteX4" fmla="*/ 5862918 w 6230568"/>
              <a:gd name="connsiteY4" fmla="*/ 141585 h 4239440"/>
              <a:gd name="connsiteX5" fmla="*/ 5840738 w 6230568"/>
              <a:gd name="connsiteY5" fmla="*/ 200475 h 4239440"/>
              <a:gd name="connsiteX6" fmla="*/ 5691219 w 6230568"/>
              <a:gd name="connsiteY6" fmla="*/ 216153 h 4239440"/>
              <a:gd name="connsiteX7" fmla="*/ 5773053 w 6230568"/>
              <a:gd name="connsiteY7" fmla="*/ 260130 h 4239440"/>
              <a:gd name="connsiteX8" fmla="*/ 5593324 w 6230568"/>
              <a:gd name="connsiteY8" fmla="*/ 293781 h 4239440"/>
              <a:gd name="connsiteX9" fmla="*/ 5617033 w 6230568"/>
              <a:gd name="connsiteY9" fmla="*/ 317108 h 4239440"/>
              <a:gd name="connsiteX10" fmla="*/ 5641124 w 6230568"/>
              <a:gd name="connsiteY10" fmla="*/ 339287 h 4239440"/>
              <a:gd name="connsiteX11" fmla="*/ 5299256 w 6230568"/>
              <a:gd name="connsiteY11" fmla="*/ 396265 h 4239440"/>
              <a:gd name="connsiteX12" fmla="*/ 5703073 w 6230568"/>
              <a:gd name="connsiteY12" fmla="*/ 500661 h 4239440"/>
              <a:gd name="connsiteX13" fmla="*/ 5629652 w 6230568"/>
              <a:gd name="connsiteY13" fmla="*/ 556874 h 4239440"/>
              <a:gd name="connsiteX14" fmla="*/ 5862918 w 6230568"/>
              <a:gd name="connsiteY14" fmla="*/ 645591 h 4239440"/>
              <a:gd name="connsiteX15" fmla="*/ 6052207 w 6230568"/>
              <a:gd name="connsiteY15" fmla="*/ 756106 h 4239440"/>
              <a:gd name="connsiteX16" fmla="*/ 6158515 w 6230568"/>
              <a:gd name="connsiteY16" fmla="*/ 901419 h 4239440"/>
              <a:gd name="connsiteX17" fmla="*/ 6195990 w 6230568"/>
              <a:gd name="connsiteY17" fmla="*/ 966427 h 4239440"/>
              <a:gd name="connsiteX18" fmla="*/ 6229642 w 6230568"/>
              <a:gd name="connsiteY18" fmla="*/ 1034878 h 4239440"/>
              <a:gd name="connsiteX19" fmla="*/ 6171516 w 6230568"/>
              <a:gd name="connsiteY19" fmla="*/ 1102946 h 4239440"/>
              <a:gd name="connsiteX20" fmla="*/ 6133659 w 6230568"/>
              <a:gd name="connsiteY20" fmla="*/ 1185545 h 4239440"/>
              <a:gd name="connsiteX21" fmla="*/ 6168458 w 6230568"/>
              <a:gd name="connsiteY21" fmla="*/ 1234110 h 4239440"/>
              <a:gd name="connsiteX22" fmla="*/ 6169222 w 6230568"/>
              <a:gd name="connsiteY22" fmla="*/ 1342712 h 4239440"/>
              <a:gd name="connsiteX23" fmla="*/ 6145131 w 6230568"/>
              <a:gd name="connsiteY23" fmla="*/ 1393954 h 4239440"/>
              <a:gd name="connsiteX24" fmla="*/ 6071709 w 6230568"/>
              <a:gd name="connsiteY24" fmla="*/ 1505233 h 4239440"/>
              <a:gd name="connsiteX25" fmla="*/ 6009378 w 6230568"/>
              <a:gd name="connsiteY25" fmla="*/ 1530089 h 4239440"/>
              <a:gd name="connsiteX26" fmla="*/ 6015879 w 6230568"/>
              <a:gd name="connsiteY26" fmla="*/ 1979030 h 4239440"/>
              <a:gd name="connsiteX27" fmla="*/ 6061385 w 6230568"/>
              <a:gd name="connsiteY27" fmla="*/ 2196234 h 4239440"/>
              <a:gd name="connsiteX28" fmla="*/ 6029263 w 6230568"/>
              <a:gd name="connsiteY28" fmla="*/ 2440972 h 4239440"/>
              <a:gd name="connsiteX29" fmla="*/ 6135571 w 6230568"/>
              <a:gd name="connsiteY29" fmla="*/ 2621848 h 4239440"/>
              <a:gd name="connsiteX30" fmla="*/ 6091594 w 6230568"/>
              <a:gd name="connsiteY30" fmla="*/ 2691446 h 4239440"/>
              <a:gd name="connsiteX31" fmla="*/ 6215493 w 6230568"/>
              <a:gd name="connsiteY31" fmla="*/ 2769456 h 4239440"/>
              <a:gd name="connsiteX32" fmla="*/ 6100389 w 6230568"/>
              <a:gd name="connsiteY32" fmla="*/ 2880352 h 4239440"/>
              <a:gd name="connsiteX33" fmla="*/ 5909953 w 6230568"/>
              <a:gd name="connsiteY33" fmla="*/ 3053963 h 4239440"/>
              <a:gd name="connsiteX34" fmla="*/ 5741696 w 6230568"/>
              <a:gd name="connsiteY34" fmla="*/ 3798118 h 4239440"/>
              <a:gd name="connsiteX35" fmla="*/ 5493899 w 6230568"/>
              <a:gd name="connsiteY35" fmla="*/ 4026795 h 4239440"/>
              <a:gd name="connsiteX36" fmla="*/ 3773471 w 6230568"/>
              <a:gd name="connsiteY36" fmla="*/ 4239028 h 4239440"/>
              <a:gd name="connsiteX37" fmla="*/ 2569285 w 6230568"/>
              <a:gd name="connsiteY37" fmla="*/ 4103275 h 4239440"/>
              <a:gd name="connsiteX38" fmla="*/ 2693948 w 6230568"/>
              <a:gd name="connsiteY38" fmla="*/ 4061593 h 4239440"/>
              <a:gd name="connsiteX39" fmla="*/ 2588788 w 6230568"/>
              <a:gd name="connsiteY39" fmla="*/ 4062358 h 4239440"/>
              <a:gd name="connsiteX40" fmla="*/ 2300073 w 6230568"/>
              <a:gd name="connsiteY40" fmla="*/ 4008822 h 4239440"/>
              <a:gd name="connsiteX41" fmla="*/ 1508500 w 6230568"/>
              <a:gd name="connsiteY41" fmla="*/ 3798118 h 4239440"/>
              <a:gd name="connsiteX42" fmla="*/ 1061089 w 6230568"/>
              <a:gd name="connsiteY42" fmla="*/ 3697546 h 4239440"/>
              <a:gd name="connsiteX43" fmla="*/ 939102 w 6230568"/>
              <a:gd name="connsiteY43" fmla="*/ 3648216 h 4239440"/>
              <a:gd name="connsiteX44" fmla="*/ 1243495 w 6230568"/>
              <a:gd name="connsiteY44" fmla="*/ 3624890 h 4239440"/>
              <a:gd name="connsiteX45" fmla="*/ 1083651 w 6230568"/>
              <a:gd name="connsiteY45" fmla="*/ 3595827 h 4239440"/>
              <a:gd name="connsiteX46" fmla="*/ 966636 w 6230568"/>
              <a:gd name="connsiteY46" fmla="*/ 3605770 h 4239440"/>
              <a:gd name="connsiteX47" fmla="*/ 885566 w 6230568"/>
              <a:gd name="connsiteY47" fmla="*/ 3609976 h 4239440"/>
              <a:gd name="connsiteX48" fmla="*/ 641976 w 6230568"/>
              <a:gd name="connsiteY48" fmla="*/ 3567912 h 4239440"/>
              <a:gd name="connsiteX49" fmla="*/ 399533 w 6230568"/>
              <a:gd name="connsiteY49" fmla="*/ 3583590 h 4239440"/>
              <a:gd name="connsiteX50" fmla="*/ 409093 w 6230568"/>
              <a:gd name="connsiteY50" fmla="*/ 3548792 h 4239440"/>
              <a:gd name="connsiteX51" fmla="*/ 792642 w 6230568"/>
              <a:gd name="connsiteY51" fmla="*/ 3417628 h 4239440"/>
              <a:gd name="connsiteX52" fmla="*/ 771610 w 6230568"/>
              <a:gd name="connsiteY52" fmla="*/ 3345736 h 4239440"/>
              <a:gd name="connsiteX53" fmla="*/ 945986 w 6230568"/>
              <a:gd name="connsiteY53" fmla="*/ 3317056 h 4239440"/>
              <a:gd name="connsiteX54" fmla="*/ 892449 w 6230568"/>
              <a:gd name="connsiteY54" fmla="*/ 3285316 h 4239440"/>
              <a:gd name="connsiteX55" fmla="*/ 949045 w 6230568"/>
              <a:gd name="connsiteY55" fmla="*/ 3262755 h 4239440"/>
              <a:gd name="connsiteX56" fmla="*/ 1252673 w 6230568"/>
              <a:gd name="connsiteY56" fmla="*/ 3200041 h 4239440"/>
              <a:gd name="connsiteX57" fmla="*/ 388825 w 6230568"/>
              <a:gd name="connsiteY57" fmla="*/ 3176714 h 4239440"/>
              <a:gd name="connsiteX58" fmla="*/ 127644 w 6230568"/>
              <a:gd name="connsiteY58" fmla="*/ 3111323 h 4239440"/>
              <a:gd name="connsiteX59" fmla="*/ 437008 w 6230568"/>
              <a:gd name="connsiteY59" fmla="*/ 2921652 h 4239440"/>
              <a:gd name="connsiteX60" fmla="*/ 601441 w 6230568"/>
              <a:gd name="connsiteY60" fmla="*/ 2840965 h 4239440"/>
              <a:gd name="connsiteX61" fmla="*/ 330700 w 6230568"/>
              <a:gd name="connsiteY61" fmla="*/ 2859320 h 4239440"/>
              <a:gd name="connsiteX62" fmla="*/ 534521 w 6230568"/>
              <a:gd name="connsiteY62" fmla="*/ 2720126 h 4239440"/>
              <a:gd name="connsiteX63" fmla="*/ 492839 w 6230568"/>
              <a:gd name="connsiteY63" fmla="*/ 2694505 h 4239440"/>
              <a:gd name="connsiteX64" fmla="*/ 416358 w 6230568"/>
              <a:gd name="connsiteY64" fmla="*/ 2677297 h 4239440"/>
              <a:gd name="connsiteX65" fmla="*/ 761285 w 6230568"/>
              <a:gd name="connsiteY65" fmla="*/ 2589726 h 4239440"/>
              <a:gd name="connsiteX66" fmla="*/ 664920 w 6230568"/>
              <a:gd name="connsiteY66" fmla="*/ 2466593 h 4239440"/>
              <a:gd name="connsiteX67" fmla="*/ 740253 w 6230568"/>
              <a:gd name="connsiteY67" fmla="*/ 2438677 h 4239440"/>
              <a:gd name="connsiteX68" fmla="*/ 650006 w 6230568"/>
              <a:gd name="connsiteY68" fmla="*/ 2435236 h 4239440"/>
              <a:gd name="connsiteX69" fmla="*/ 578879 w 6230568"/>
              <a:gd name="connsiteY69" fmla="*/ 2435618 h 4239440"/>
              <a:gd name="connsiteX70" fmla="*/ 451157 w 6230568"/>
              <a:gd name="connsiteY70" fmla="*/ 2404644 h 4239440"/>
              <a:gd name="connsiteX71" fmla="*/ 2216 w 6230568"/>
              <a:gd name="connsiteY71" fmla="*/ 2456650 h 4239440"/>
              <a:gd name="connsiteX72" fmla="*/ 97052 w 6230568"/>
              <a:gd name="connsiteY72" fmla="*/ 2383611 h 4239440"/>
              <a:gd name="connsiteX73" fmla="*/ 210626 w 6230568"/>
              <a:gd name="connsiteY73" fmla="*/ 2341930 h 4239440"/>
              <a:gd name="connsiteX74" fmla="*/ 57282 w 6230568"/>
              <a:gd name="connsiteY74" fmla="*/ 2319750 h 4239440"/>
              <a:gd name="connsiteX75" fmla="*/ 365499 w 6230568"/>
              <a:gd name="connsiteY75" fmla="*/ 2250153 h 4239440"/>
              <a:gd name="connsiteX76" fmla="*/ 290548 w 6230568"/>
              <a:gd name="connsiteY76" fmla="*/ 2187821 h 4239440"/>
              <a:gd name="connsiteX77" fmla="*/ 482896 w 6230568"/>
              <a:gd name="connsiteY77" fmla="*/ 1906755 h 4239440"/>
              <a:gd name="connsiteX78" fmla="*/ 867211 w 6230568"/>
              <a:gd name="connsiteY78" fmla="*/ 1747294 h 4239440"/>
              <a:gd name="connsiteX79" fmla="*/ 1063766 w 6230568"/>
              <a:gd name="connsiteY79" fmla="*/ 1734674 h 4239440"/>
              <a:gd name="connsiteX80" fmla="*/ 1008701 w 6230568"/>
              <a:gd name="connsiteY80" fmla="*/ 1683432 h 4239440"/>
              <a:gd name="connsiteX81" fmla="*/ 1152865 w 6230568"/>
              <a:gd name="connsiteY81" fmla="*/ 1394719 h 4239440"/>
              <a:gd name="connsiteX82" fmla="*/ 998376 w 6230568"/>
              <a:gd name="connsiteY82" fmla="*/ 1411927 h 4239440"/>
              <a:gd name="connsiteX83" fmla="*/ 206419 w 6230568"/>
              <a:gd name="connsiteY83" fmla="*/ 1424164 h 4239440"/>
              <a:gd name="connsiteX84" fmla="*/ 128027 w 6230568"/>
              <a:gd name="connsiteY84" fmla="*/ 1413074 h 4239440"/>
              <a:gd name="connsiteX85" fmla="*/ 672950 w 6230568"/>
              <a:gd name="connsiteY85" fmla="*/ 1268143 h 4239440"/>
              <a:gd name="connsiteX86" fmla="*/ 457658 w 6230568"/>
              <a:gd name="connsiteY86" fmla="*/ 1229138 h 4239440"/>
              <a:gd name="connsiteX87" fmla="*/ 407945 w 6230568"/>
              <a:gd name="connsiteY87" fmla="*/ 1213459 h 4239440"/>
              <a:gd name="connsiteX88" fmla="*/ 453451 w 6230568"/>
              <a:gd name="connsiteY88" fmla="*/ 1172924 h 4239440"/>
              <a:gd name="connsiteX89" fmla="*/ 568172 w 6230568"/>
              <a:gd name="connsiteY89" fmla="*/ 1132007 h 4239440"/>
              <a:gd name="connsiteX90" fmla="*/ 255367 w 6230568"/>
              <a:gd name="connsiteY90" fmla="*/ 1190898 h 4239440"/>
              <a:gd name="connsiteX91" fmla="*/ 277546 w 6230568"/>
              <a:gd name="connsiteY91" fmla="*/ 1128567 h 4239440"/>
              <a:gd name="connsiteX92" fmla="*/ 246572 w 6230568"/>
              <a:gd name="connsiteY92" fmla="*/ 1072353 h 4239440"/>
              <a:gd name="connsiteX93" fmla="*/ 422859 w 6230568"/>
              <a:gd name="connsiteY93" fmla="*/ 1000078 h 4239440"/>
              <a:gd name="connsiteX94" fmla="*/ 668362 w 6230568"/>
              <a:gd name="connsiteY94" fmla="*/ 858972 h 4239440"/>
              <a:gd name="connsiteX95" fmla="*/ 914629 w 6230568"/>
              <a:gd name="connsiteY95" fmla="*/ 768725 h 4239440"/>
              <a:gd name="connsiteX96" fmla="*/ 1117684 w 6230568"/>
              <a:gd name="connsiteY96" fmla="*/ 688420 h 4239440"/>
              <a:gd name="connsiteX97" fmla="*/ 928778 w 6230568"/>
              <a:gd name="connsiteY97" fmla="*/ 701040 h 4239440"/>
              <a:gd name="connsiteX98" fmla="*/ 1243877 w 6230568"/>
              <a:gd name="connsiteY98" fmla="*/ 574464 h 4239440"/>
              <a:gd name="connsiteX99" fmla="*/ 1291678 w 6230568"/>
              <a:gd name="connsiteY99" fmla="*/ 566434 h 4239440"/>
              <a:gd name="connsiteX100" fmla="*/ 1797596 w 6230568"/>
              <a:gd name="connsiteY100" fmla="*/ 476952 h 4239440"/>
              <a:gd name="connsiteX101" fmla="*/ 1895491 w 6230568"/>
              <a:gd name="connsiteY101" fmla="*/ 432593 h 4239440"/>
              <a:gd name="connsiteX102" fmla="*/ 1782682 w 6230568"/>
              <a:gd name="connsiteY102" fmla="*/ 423033 h 4239440"/>
              <a:gd name="connsiteX103" fmla="*/ 1406781 w 6230568"/>
              <a:gd name="connsiteY103" fmla="*/ 449419 h 4239440"/>
              <a:gd name="connsiteX104" fmla="*/ 1662226 w 6230568"/>
              <a:gd name="connsiteY104" fmla="*/ 393970 h 4239440"/>
              <a:gd name="connsiteX105" fmla="*/ 1383837 w 6230568"/>
              <a:gd name="connsiteY105" fmla="*/ 376762 h 4239440"/>
              <a:gd name="connsiteX106" fmla="*/ 1318063 w 6230568"/>
              <a:gd name="connsiteY106" fmla="*/ 333168 h 4239440"/>
              <a:gd name="connsiteX107" fmla="*/ 1365099 w 6230568"/>
              <a:gd name="connsiteY107" fmla="*/ 290722 h 4239440"/>
              <a:gd name="connsiteX108" fmla="*/ 1536798 w 6230568"/>
              <a:gd name="connsiteY108" fmla="*/ 244069 h 4239440"/>
              <a:gd name="connsiteX109" fmla="*/ 1711938 w 6230568"/>
              <a:gd name="connsiteY109" fmla="*/ 175619 h 4239440"/>
              <a:gd name="connsiteX110" fmla="*/ 2273687 w 6230568"/>
              <a:gd name="connsiteY110" fmla="*/ 78488 h 4239440"/>
              <a:gd name="connsiteX111" fmla="*/ 2646913 w 6230568"/>
              <a:gd name="connsiteY111" fmla="*/ 46749 h 4239440"/>
              <a:gd name="connsiteX112" fmla="*/ 3362388 w 6230568"/>
              <a:gd name="connsiteY112" fmla="*/ 861 h 423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230568" h="4239440">
                <a:moveTo>
                  <a:pt x="3362388" y="861"/>
                </a:moveTo>
                <a:cubicBezTo>
                  <a:pt x="3584946" y="-3346"/>
                  <a:pt x="3805210" y="8891"/>
                  <a:pt x="4026621" y="15392"/>
                </a:cubicBezTo>
                <a:cubicBezTo>
                  <a:pt x="4388374" y="26482"/>
                  <a:pt x="4752039" y="26099"/>
                  <a:pt x="5114556" y="34130"/>
                </a:cubicBezTo>
                <a:cubicBezTo>
                  <a:pt x="5340556" y="39101"/>
                  <a:pt x="5563879" y="57074"/>
                  <a:pt x="5776495" y="112905"/>
                </a:cubicBezTo>
                <a:cubicBezTo>
                  <a:pt x="5806322" y="120935"/>
                  <a:pt x="5839973" y="122465"/>
                  <a:pt x="5862918" y="141585"/>
                </a:cubicBezTo>
                <a:cubicBezTo>
                  <a:pt x="5888539" y="162999"/>
                  <a:pt x="5878214" y="194356"/>
                  <a:pt x="5840738" y="200475"/>
                </a:cubicBezTo>
                <a:cubicBezTo>
                  <a:pt x="5792938" y="208505"/>
                  <a:pt x="5743991" y="210800"/>
                  <a:pt x="5691219" y="216153"/>
                </a:cubicBezTo>
                <a:cubicBezTo>
                  <a:pt x="5711486" y="245598"/>
                  <a:pt x="5760434" y="223419"/>
                  <a:pt x="5773053" y="260130"/>
                </a:cubicBezTo>
                <a:cubicBezTo>
                  <a:pt x="5716458" y="285368"/>
                  <a:pt x="5648008" y="268925"/>
                  <a:pt x="5593324" y="293781"/>
                </a:cubicBezTo>
                <a:cubicBezTo>
                  <a:pt x="5594854" y="310989"/>
                  <a:pt x="5607090" y="312519"/>
                  <a:pt x="5617033" y="317108"/>
                </a:cubicBezTo>
                <a:cubicBezTo>
                  <a:pt x="5626976" y="321314"/>
                  <a:pt x="5651831" y="315196"/>
                  <a:pt x="5641124" y="339287"/>
                </a:cubicBezTo>
                <a:cubicBezTo>
                  <a:pt x="5527551" y="353818"/>
                  <a:pt x="5418949" y="403148"/>
                  <a:pt x="5299256" y="396265"/>
                </a:cubicBezTo>
                <a:cubicBezTo>
                  <a:pt x="5447247" y="409649"/>
                  <a:pt x="5572292" y="464333"/>
                  <a:pt x="5703073" y="500661"/>
                </a:cubicBezTo>
                <a:cubicBezTo>
                  <a:pt x="5697720" y="543490"/>
                  <a:pt x="5644949" y="526282"/>
                  <a:pt x="5629652" y="556874"/>
                </a:cubicBezTo>
                <a:cubicBezTo>
                  <a:pt x="5713398" y="578288"/>
                  <a:pt x="5793703" y="603527"/>
                  <a:pt x="5862918" y="645591"/>
                </a:cubicBezTo>
                <a:cubicBezTo>
                  <a:pt x="5925250" y="683449"/>
                  <a:pt x="5984521" y="725131"/>
                  <a:pt x="6052207" y="756106"/>
                </a:cubicBezTo>
                <a:cubicBezTo>
                  <a:pt x="6123334" y="788611"/>
                  <a:pt x="6166545" y="830293"/>
                  <a:pt x="6158515" y="901419"/>
                </a:cubicBezTo>
                <a:cubicBezTo>
                  <a:pt x="6155073" y="930482"/>
                  <a:pt x="6164251" y="954955"/>
                  <a:pt x="6195990" y="966427"/>
                </a:cubicBezTo>
                <a:cubicBezTo>
                  <a:pt x="6235378" y="980576"/>
                  <a:pt x="6231172" y="1001990"/>
                  <a:pt x="6229642" y="1034878"/>
                </a:cubicBezTo>
                <a:cubicBezTo>
                  <a:pt x="6227347" y="1074265"/>
                  <a:pt x="6207080" y="1089562"/>
                  <a:pt x="6171516" y="1102946"/>
                </a:cubicBezTo>
                <a:cubicBezTo>
                  <a:pt x="6120657" y="1121682"/>
                  <a:pt x="6120274" y="1150745"/>
                  <a:pt x="6133659" y="1185545"/>
                </a:cubicBezTo>
                <a:cubicBezTo>
                  <a:pt x="6140925" y="1204664"/>
                  <a:pt x="6152014" y="1219961"/>
                  <a:pt x="6168458" y="1234110"/>
                </a:cubicBezTo>
                <a:cubicBezTo>
                  <a:pt x="6225435" y="1283439"/>
                  <a:pt x="6225053" y="1284204"/>
                  <a:pt x="6169222" y="1342712"/>
                </a:cubicBezTo>
                <a:cubicBezTo>
                  <a:pt x="6154308" y="1358390"/>
                  <a:pt x="6138247" y="1368715"/>
                  <a:pt x="6145131" y="1393954"/>
                </a:cubicBezTo>
                <a:cubicBezTo>
                  <a:pt x="6168458" y="1477700"/>
                  <a:pt x="6165398" y="1477700"/>
                  <a:pt x="6071709" y="1505233"/>
                </a:cubicBezTo>
                <a:cubicBezTo>
                  <a:pt x="6050295" y="1511734"/>
                  <a:pt x="6021615" y="1505998"/>
                  <a:pt x="6009378" y="1530089"/>
                </a:cubicBezTo>
                <a:cubicBezTo>
                  <a:pt x="6017026" y="1547680"/>
                  <a:pt x="5999053" y="1972146"/>
                  <a:pt x="6015879" y="1979030"/>
                </a:cubicBezTo>
                <a:cubicBezTo>
                  <a:pt x="6147425" y="2032948"/>
                  <a:pt x="6163868" y="2096427"/>
                  <a:pt x="6061385" y="2196234"/>
                </a:cubicBezTo>
                <a:cubicBezTo>
                  <a:pt x="5992552" y="2263155"/>
                  <a:pt x="6000582" y="2372522"/>
                  <a:pt x="6029263" y="2440972"/>
                </a:cubicBezTo>
                <a:cubicBezTo>
                  <a:pt x="6137482" y="2471182"/>
                  <a:pt x="6113774" y="2551486"/>
                  <a:pt x="6135571" y="2621848"/>
                </a:cubicBezTo>
                <a:cubicBezTo>
                  <a:pt x="6151632" y="2674620"/>
                  <a:pt x="6088535" y="2667354"/>
                  <a:pt x="6091594" y="2691446"/>
                </a:cubicBezTo>
                <a:cubicBezTo>
                  <a:pt x="6131364" y="2720508"/>
                  <a:pt x="6184518" y="2729686"/>
                  <a:pt x="6215493" y="2769456"/>
                </a:cubicBezTo>
                <a:cubicBezTo>
                  <a:pt x="6159662" y="2798518"/>
                  <a:pt x="6131364" y="2839435"/>
                  <a:pt x="6100389" y="2880352"/>
                </a:cubicBezTo>
                <a:cubicBezTo>
                  <a:pt x="6050295" y="2946890"/>
                  <a:pt x="5982227" y="3003103"/>
                  <a:pt x="5909953" y="3053963"/>
                </a:cubicBezTo>
                <a:cubicBezTo>
                  <a:pt x="5873243" y="3408068"/>
                  <a:pt x="5754698" y="3779763"/>
                  <a:pt x="5741696" y="3798118"/>
                </a:cubicBezTo>
                <a:cubicBezTo>
                  <a:pt x="5688160" y="3792764"/>
                  <a:pt x="5584146" y="4006910"/>
                  <a:pt x="5493899" y="4026795"/>
                </a:cubicBezTo>
                <a:cubicBezTo>
                  <a:pt x="5399063" y="4048592"/>
                  <a:pt x="3988763" y="4249736"/>
                  <a:pt x="3773471" y="4239028"/>
                </a:cubicBezTo>
                <a:cubicBezTo>
                  <a:pt x="2603319" y="4182050"/>
                  <a:pt x="2569285" y="4103275"/>
                  <a:pt x="2569285" y="4103275"/>
                </a:cubicBezTo>
                <a:cubicBezTo>
                  <a:pt x="2569285" y="4103275"/>
                  <a:pt x="2635823" y="4083773"/>
                  <a:pt x="2693948" y="4061593"/>
                </a:cubicBezTo>
                <a:cubicBezTo>
                  <a:pt x="2658767" y="4062741"/>
                  <a:pt x="2623587" y="4063505"/>
                  <a:pt x="2588788" y="4062358"/>
                </a:cubicBezTo>
                <a:cubicBezTo>
                  <a:pt x="2319193" y="4054328"/>
                  <a:pt x="2565461" y="4039414"/>
                  <a:pt x="2300073" y="4008822"/>
                </a:cubicBezTo>
                <a:cubicBezTo>
                  <a:pt x="1852280" y="3957198"/>
                  <a:pt x="1919582" y="3943813"/>
                  <a:pt x="1508500" y="3798118"/>
                </a:cubicBezTo>
                <a:cubicBezTo>
                  <a:pt x="1472171" y="3785116"/>
                  <a:pt x="1217109" y="3706342"/>
                  <a:pt x="1061089" y="3697546"/>
                </a:cubicBezTo>
                <a:cubicBezTo>
                  <a:pt x="1019790" y="3695252"/>
                  <a:pt x="974667" y="3696017"/>
                  <a:pt x="939102" y="3648216"/>
                </a:cubicBezTo>
                <a:cubicBezTo>
                  <a:pt x="1048088" y="3649746"/>
                  <a:pt x="1141776" y="3649746"/>
                  <a:pt x="1243495" y="3624890"/>
                </a:cubicBezTo>
                <a:cubicBezTo>
                  <a:pt x="1189194" y="3590473"/>
                  <a:pt x="1126862" y="3619919"/>
                  <a:pt x="1083651" y="3595827"/>
                </a:cubicBezTo>
                <a:cubicBezTo>
                  <a:pt x="1043116" y="3573648"/>
                  <a:pt x="1007935" y="3570589"/>
                  <a:pt x="966636" y="3605770"/>
                </a:cubicBezTo>
                <a:cubicBezTo>
                  <a:pt x="945221" y="3624125"/>
                  <a:pt x="907363" y="3620683"/>
                  <a:pt x="885566" y="3609976"/>
                </a:cubicBezTo>
                <a:cubicBezTo>
                  <a:pt x="768933" y="3552233"/>
                  <a:pt x="771610" y="3552998"/>
                  <a:pt x="641976" y="3567912"/>
                </a:cubicBezTo>
                <a:cubicBezTo>
                  <a:pt x="559377" y="3577089"/>
                  <a:pt x="475248" y="3593533"/>
                  <a:pt x="399533" y="3583590"/>
                </a:cubicBezTo>
                <a:cubicBezTo>
                  <a:pt x="389973" y="3561793"/>
                  <a:pt x="398385" y="3551851"/>
                  <a:pt x="409093" y="3548792"/>
                </a:cubicBezTo>
                <a:cubicBezTo>
                  <a:pt x="583468" y="3501374"/>
                  <a:pt x="615972" y="3447073"/>
                  <a:pt x="792642" y="3417628"/>
                </a:cubicBezTo>
                <a:cubicBezTo>
                  <a:pt x="805644" y="3384359"/>
                  <a:pt x="741400" y="3378622"/>
                  <a:pt x="771610" y="3345736"/>
                </a:cubicBezTo>
                <a:cubicBezTo>
                  <a:pt x="826676" y="3320115"/>
                  <a:pt x="891302" y="3350325"/>
                  <a:pt x="945986" y="3317056"/>
                </a:cubicBezTo>
                <a:cubicBezTo>
                  <a:pt x="936426" y="3293347"/>
                  <a:pt x="890537" y="3310555"/>
                  <a:pt x="892449" y="3285316"/>
                </a:cubicBezTo>
                <a:cubicBezTo>
                  <a:pt x="894744" y="3256254"/>
                  <a:pt x="926866" y="3260843"/>
                  <a:pt x="949045" y="3262755"/>
                </a:cubicBezTo>
                <a:cubicBezTo>
                  <a:pt x="1056500" y="3272697"/>
                  <a:pt x="1149806" y="3218396"/>
                  <a:pt x="1252673" y="3200041"/>
                </a:cubicBezTo>
                <a:cubicBezTo>
                  <a:pt x="1142923" y="3154152"/>
                  <a:pt x="503164" y="3190863"/>
                  <a:pt x="388825" y="3176714"/>
                </a:cubicBezTo>
                <a:cubicBezTo>
                  <a:pt x="269133" y="3162183"/>
                  <a:pt x="78697" y="3123560"/>
                  <a:pt x="127644" y="3111323"/>
                </a:cubicBezTo>
                <a:cubicBezTo>
                  <a:pt x="183093" y="3097175"/>
                  <a:pt x="380795" y="2929300"/>
                  <a:pt x="437008" y="2921652"/>
                </a:cubicBezTo>
                <a:cubicBezTo>
                  <a:pt x="502399" y="2912857"/>
                  <a:pt x="515401" y="2901002"/>
                  <a:pt x="601441" y="2840965"/>
                </a:cubicBezTo>
                <a:cubicBezTo>
                  <a:pt x="658037" y="2801577"/>
                  <a:pt x="422477" y="2887235"/>
                  <a:pt x="330700" y="2859320"/>
                </a:cubicBezTo>
                <a:cubicBezTo>
                  <a:pt x="297049" y="2848995"/>
                  <a:pt x="534521" y="2740010"/>
                  <a:pt x="534521" y="2720126"/>
                </a:cubicBezTo>
                <a:cubicBezTo>
                  <a:pt x="534521" y="2699093"/>
                  <a:pt x="513106" y="2694505"/>
                  <a:pt x="492839" y="2694505"/>
                </a:cubicBezTo>
                <a:cubicBezTo>
                  <a:pt x="447715" y="2694505"/>
                  <a:pt x="461482" y="2676149"/>
                  <a:pt x="416358" y="2677297"/>
                </a:cubicBezTo>
                <a:cubicBezTo>
                  <a:pt x="548670" y="2624143"/>
                  <a:pt x="630504" y="2638292"/>
                  <a:pt x="761285" y="2589726"/>
                </a:cubicBezTo>
                <a:cubicBezTo>
                  <a:pt x="825147" y="2566017"/>
                  <a:pt x="599147" y="2487242"/>
                  <a:pt x="664920" y="2466593"/>
                </a:cubicBezTo>
                <a:cubicBezTo>
                  <a:pt x="689776" y="2458562"/>
                  <a:pt x="723045" y="2466975"/>
                  <a:pt x="740253" y="2438677"/>
                </a:cubicBezTo>
                <a:cubicBezTo>
                  <a:pt x="713103" y="2416116"/>
                  <a:pt x="677157" y="2426058"/>
                  <a:pt x="650006" y="2435236"/>
                </a:cubicBezTo>
                <a:cubicBezTo>
                  <a:pt x="580791" y="2458945"/>
                  <a:pt x="585763" y="2453209"/>
                  <a:pt x="578879" y="2435618"/>
                </a:cubicBezTo>
                <a:cubicBezTo>
                  <a:pt x="556318" y="2375581"/>
                  <a:pt x="500487" y="2394701"/>
                  <a:pt x="451157" y="2404644"/>
                </a:cubicBezTo>
                <a:cubicBezTo>
                  <a:pt x="302020" y="2434471"/>
                  <a:pt x="150971" y="2426058"/>
                  <a:pt x="2216" y="2456650"/>
                </a:cubicBezTo>
                <a:cubicBezTo>
                  <a:pt x="-13844" y="2460092"/>
                  <a:pt x="61489" y="2391642"/>
                  <a:pt x="97052" y="2383611"/>
                </a:cubicBezTo>
                <a:cubicBezTo>
                  <a:pt x="135675" y="2375199"/>
                  <a:pt x="183093" y="2381317"/>
                  <a:pt x="210626" y="2341930"/>
                </a:cubicBezTo>
                <a:cubicBezTo>
                  <a:pt x="161678" y="2331987"/>
                  <a:pt x="105848" y="2351107"/>
                  <a:pt x="57282" y="2319750"/>
                </a:cubicBezTo>
                <a:cubicBezTo>
                  <a:pt x="165120" y="2276539"/>
                  <a:pt x="272575" y="2278068"/>
                  <a:pt x="365499" y="2250153"/>
                </a:cubicBezTo>
                <a:cubicBezTo>
                  <a:pt x="373912" y="2198529"/>
                  <a:pt x="312727" y="2217266"/>
                  <a:pt x="290548" y="2187821"/>
                </a:cubicBezTo>
                <a:cubicBezTo>
                  <a:pt x="990345" y="2137344"/>
                  <a:pt x="599529" y="1988207"/>
                  <a:pt x="482896" y="1906755"/>
                </a:cubicBezTo>
                <a:cubicBezTo>
                  <a:pt x="443891" y="1879605"/>
                  <a:pt x="853827" y="1750735"/>
                  <a:pt x="867211" y="1747294"/>
                </a:cubicBezTo>
                <a:cubicBezTo>
                  <a:pt x="901245" y="1739263"/>
                  <a:pt x="1036233" y="1744999"/>
                  <a:pt x="1063766" y="1734674"/>
                </a:cubicBezTo>
                <a:cubicBezTo>
                  <a:pt x="1098947" y="1721673"/>
                  <a:pt x="982696" y="1699111"/>
                  <a:pt x="1008701" y="1683432"/>
                </a:cubicBezTo>
                <a:cubicBezTo>
                  <a:pt x="1191107" y="1572918"/>
                  <a:pt x="1204107" y="1406573"/>
                  <a:pt x="1152865" y="1394719"/>
                </a:cubicBezTo>
                <a:cubicBezTo>
                  <a:pt x="1099712" y="1382482"/>
                  <a:pt x="1047706" y="1392042"/>
                  <a:pt x="998376" y="1411927"/>
                </a:cubicBezTo>
                <a:cubicBezTo>
                  <a:pt x="918070" y="1444431"/>
                  <a:pt x="362057" y="1398160"/>
                  <a:pt x="206419" y="1424164"/>
                </a:cubicBezTo>
                <a:cubicBezTo>
                  <a:pt x="182710" y="1427988"/>
                  <a:pt x="150589" y="1445196"/>
                  <a:pt x="128027" y="1413074"/>
                </a:cubicBezTo>
                <a:cubicBezTo>
                  <a:pt x="288254" y="1309060"/>
                  <a:pt x="493986" y="1338888"/>
                  <a:pt x="672950" y="1268143"/>
                </a:cubicBezTo>
                <a:cubicBezTo>
                  <a:pt x="602588" y="1219578"/>
                  <a:pt x="531079" y="1221873"/>
                  <a:pt x="457658" y="1229138"/>
                </a:cubicBezTo>
                <a:cubicBezTo>
                  <a:pt x="438538" y="1231050"/>
                  <a:pt x="412534" y="1233727"/>
                  <a:pt x="407945" y="1213459"/>
                </a:cubicBezTo>
                <a:cubicBezTo>
                  <a:pt x="402209" y="1187838"/>
                  <a:pt x="433184" y="1183250"/>
                  <a:pt x="453451" y="1172924"/>
                </a:cubicBezTo>
                <a:cubicBezTo>
                  <a:pt x="484426" y="1156863"/>
                  <a:pt x="530314" y="1175984"/>
                  <a:pt x="568172" y="1132007"/>
                </a:cubicBezTo>
                <a:cubicBezTo>
                  <a:pt x="453451" y="1142333"/>
                  <a:pt x="356704" y="1160305"/>
                  <a:pt x="255367" y="1190898"/>
                </a:cubicBezTo>
                <a:cubicBezTo>
                  <a:pt x="264162" y="1163747"/>
                  <a:pt x="294754" y="1151128"/>
                  <a:pt x="277546" y="1128567"/>
                </a:cubicBezTo>
                <a:cubicBezTo>
                  <a:pt x="264545" y="1111740"/>
                  <a:pt x="227452" y="1103709"/>
                  <a:pt x="246572" y="1072353"/>
                </a:cubicBezTo>
                <a:cubicBezTo>
                  <a:pt x="300490" y="1039083"/>
                  <a:pt x="376971" y="1047879"/>
                  <a:pt x="422859" y="1000078"/>
                </a:cubicBezTo>
                <a:cubicBezTo>
                  <a:pt x="487868" y="932012"/>
                  <a:pt x="588822" y="908684"/>
                  <a:pt x="668362" y="858972"/>
                </a:cubicBezTo>
                <a:cubicBezTo>
                  <a:pt x="694747" y="842911"/>
                  <a:pt x="867976" y="786699"/>
                  <a:pt x="914629" y="768725"/>
                </a:cubicBezTo>
                <a:cubicBezTo>
                  <a:pt x="979637" y="743486"/>
                  <a:pt x="1053823" y="734691"/>
                  <a:pt x="1117684" y="688420"/>
                </a:cubicBezTo>
                <a:cubicBezTo>
                  <a:pt x="1054970" y="678860"/>
                  <a:pt x="1004112" y="722072"/>
                  <a:pt x="928778" y="701040"/>
                </a:cubicBezTo>
                <a:cubicBezTo>
                  <a:pt x="1048088" y="656299"/>
                  <a:pt x="1157454" y="636031"/>
                  <a:pt x="1243877" y="574464"/>
                </a:cubicBezTo>
                <a:cubicBezTo>
                  <a:pt x="1254585" y="566816"/>
                  <a:pt x="1275617" y="569111"/>
                  <a:pt x="1291678" y="566434"/>
                </a:cubicBezTo>
                <a:cubicBezTo>
                  <a:pt x="1460699" y="539283"/>
                  <a:pt x="1630486" y="516339"/>
                  <a:pt x="1797596" y="476952"/>
                </a:cubicBezTo>
                <a:cubicBezTo>
                  <a:pt x="1835454" y="467774"/>
                  <a:pt x="1902374" y="465480"/>
                  <a:pt x="1895491" y="432593"/>
                </a:cubicBezTo>
                <a:cubicBezTo>
                  <a:pt x="1885166" y="383263"/>
                  <a:pt x="1822835" y="418444"/>
                  <a:pt x="1782682" y="423033"/>
                </a:cubicBezTo>
                <a:cubicBezTo>
                  <a:pt x="1658019" y="437947"/>
                  <a:pt x="1533356" y="463950"/>
                  <a:pt x="1406781" y="449419"/>
                </a:cubicBezTo>
                <a:cubicBezTo>
                  <a:pt x="1492056" y="431064"/>
                  <a:pt x="1576950" y="412326"/>
                  <a:pt x="1662226" y="393970"/>
                </a:cubicBezTo>
                <a:cubicBezTo>
                  <a:pt x="1564330" y="400471"/>
                  <a:pt x="1479055" y="357642"/>
                  <a:pt x="1383837" y="376762"/>
                </a:cubicBezTo>
                <a:cubicBezTo>
                  <a:pt x="1353244" y="382881"/>
                  <a:pt x="1321123" y="363378"/>
                  <a:pt x="1318063" y="333168"/>
                </a:cubicBezTo>
                <a:cubicBezTo>
                  <a:pt x="1314622" y="309077"/>
                  <a:pt x="1343302" y="298370"/>
                  <a:pt x="1365099" y="290722"/>
                </a:cubicBezTo>
                <a:cubicBezTo>
                  <a:pt x="1420930" y="271219"/>
                  <a:pt x="1465288" y="213477"/>
                  <a:pt x="1536798" y="244069"/>
                </a:cubicBezTo>
                <a:cubicBezTo>
                  <a:pt x="1581921" y="195886"/>
                  <a:pt x="1653813" y="188238"/>
                  <a:pt x="1711938" y="175619"/>
                </a:cubicBezTo>
                <a:cubicBezTo>
                  <a:pt x="1897403" y="135849"/>
                  <a:pt x="2085546" y="104874"/>
                  <a:pt x="2273687" y="78488"/>
                </a:cubicBezTo>
                <a:cubicBezTo>
                  <a:pt x="2397204" y="61280"/>
                  <a:pt x="2524544" y="68546"/>
                  <a:pt x="2646913" y="46749"/>
                </a:cubicBezTo>
                <a:cubicBezTo>
                  <a:pt x="2886297" y="4302"/>
                  <a:pt x="3124151" y="5450"/>
                  <a:pt x="3362388" y="861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BA774-0E7E-E897-F9FE-06C2DC972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427"/>
            <a:ext cx="3733800" cy="4024310"/>
          </a:xfrm>
        </p:spPr>
        <p:txBody>
          <a:bodyPr>
            <a:normAutofit/>
          </a:bodyPr>
          <a:lstStyle/>
          <a:p>
            <a:r>
              <a:rPr lang="en-US" b="1" dirty="0" err="1"/>
              <a:t>Obiectivele</a:t>
            </a:r>
            <a:r>
              <a:rPr lang="en-US" b="1" dirty="0"/>
              <a:t> CALC pentru 2022/2023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65C80C92-82D0-1C68-C49E-439E9DF789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458211"/>
              </p:ext>
            </p:extLst>
          </p:nvPr>
        </p:nvGraphicFramePr>
        <p:xfrm>
          <a:off x="4702547" y="609600"/>
          <a:ext cx="6651253" cy="556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910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556A32-2787-F2D1-55BA-D667A5BB2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b="1"/>
              <a:t>1. </a:t>
            </a:r>
            <a:r>
              <a:rPr lang="ro-RO" sz="4200" b="1"/>
              <a:t>Buna funcționare a Secretariatului </a:t>
            </a:r>
            <a:br>
              <a:rPr lang="ro-RO" sz="4200" b="1"/>
            </a:br>
            <a:r>
              <a:rPr lang="ro-RO" sz="4200" b="1"/>
              <a:t>și Consiliului CALC</a:t>
            </a:r>
          </a:p>
        </p:txBody>
      </p:sp>
      <p:sp>
        <p:nvSpPr>
          <p:cNvPr id="4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FDDFA-384E-0390-4DE2-3C2D5B78F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ro-RO" sz="2200" b="1"/>
              <a:t>5 ședințe online </a:t>
            </a:r>
            <a:r>
              <a:rPr lang="ro-RO" sz="2200"/>
              <a:t>ale Consiliului CALC</a:t>
            </a:r>
            <a:r>
              <a:rPr lang="en-US" sz="2200"/>
              <a:t> (10.02; 06.05; 28.06; 25.07; 13.09).</a:t>
            </a:r>
          </a:p>
          <a:p>
            <a:pPr marL="0" indent="0">
              <a:buNone/>
            </a:pPr>
            <a:r>
              <a:rPr lang="ro-RO" sz="2200" i="1"/>
              <a:t>Totodată, a fost asigurată informarea membrilor CALC despre toate deciziile Consiliului, inițiativele de modificare a legislației electorale, invitații la evenimentele cu tematică electorală organizate de CEC, CICDE, Consiliul Europei etc., oportunități de instruire în domeniul electoral etc.</a:t>
            </a:r>
          </a:p>
          <a:p>
            <a:r>
              <a:rPr lang="it-IT" sz="2200" b="1"/>
              <a:t>Un apel de aderare la Coaliție </a:t>
            </a:r>
            <a:r>
              <a:rPr lang="it-IT" sz="2200"/>
              <a:t>pentru organizațiile societății civile, lansat în decembrie 2022. Drept rezultat au aderat 3 organizații, în februarie 2023:</a:t>
            </a:r>
          </a:p>
          <a:p>
            <a:pPr marL="0" indent="0">
              <a:buNone/>
            </a:pPr>
            <a:r>
              <a:rPr lang="it-IT" sz="2200"/>
              <a:t>1.Asociația Obștească „STUDEM”</a:t>
            </a:r>
          </a:p>
          <a:p>
            <a:pPr marL="0" indent="0">
              <a:buNone/>
            </a:pPr>
            <a:r>
              <a:rPr lang="it-IT" sz="2200"/>
              <a:t>2.Centrul pentru Dezvoltare Educațională și Comunitară (CDEC)</a:t>
            </a:r>
          </a:p>
          <a:p>
            <a:pPr marL="0" indent="0">
              <a:buNone/>
            </a:pPr>
            <a:r>
              <a:rPr lang="it-IT" sz="2200"/>
              <a:t>3.Asociația pentru Drepturile Omului Lex XXI</a:t>
            </a:r>
          </a:p>
          <a:p>
            <a:endParaRPr lang="it-IT" sz="2200">
              <a:highlight>
                <a:srgbClr val="FFFF00"/>
              </a:highlight>
            </a:endParaRP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572832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F3543C46-DDEB-5849-D85B-CAB8A5E384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154ADC-7825-2883-4B0A-49CFC6811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3700" b="1"/>
              <a:t>Secretariatul CALC și membrii Consiliului au organizat și participat la diverse evenimente tematice, printre care:</a:t>
            </a:r>
            <a:endParaRPr lang="en-US" sz="3700" b="1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E07E4EF8-04B7-6056-045B-F126FC2ECA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3568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302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073FA1-9ABC-D464-B000-CB7F3010C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b="1" dirty="0"/>
              <a:t>2. </a:t>
            </a:r>
            <a:r>
              <a:rPr lang="ro-RO" sz="4200" b="1" dirty="0"/>
              <a:t>Promovarea îmbunătățirii legislației </a:t>
            </a:r>
            <a:br>
              <a:rPr lang="en-US" sz="4200" b="1" dirty="0"/>
            </a:br>
            <a:r>
              <a:rPr lang="ro-RO" sz="4200" b="1" dirty="0"/>
              <a:t>electorale și conexe</a:t>
            </a:r>
          </a:p>
        </p:txBody>
      </p:sp>
      <p:sp>
        <p:nvSpPr>
          <p:cNvPr id="5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BD154-1694-218B-24DF-EDD4C7250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ro-RO" sz="1900" b="1" dirty="0"/>
              <a:t>Monitorizarea activității instituțiilor cheie în procesul de luare a deciziilor în domeniul electoral.</a:t>
            </a:r>
            <a:endParaRPr lang="en-US" sz="1900" b="1" dirty="0"/>
          </a:p>
          <a:p>
            <a:pPr marL="0" indent="0" algn="just">
              <a:buNone/>
            </a:pPr>
            <a:r>
              <a:rPr lang="ro-RO" sz="1900" i="1" dirty="0"/>
              <a:t>Secretariatul a monitorizat în mod continuu activitatea Parlamentul</a:t>
            </a:r>
            <a:r>
              <a:rPr lang="en-US" sz="1900" i="1" dirty="0" err="1"/>
              <a:t>ui</a:t>
            </a:r>
            <a:r>
              <a:rPr lang="ro-RO" sz="1900" i="1" dirty="0"/>
              <a:t>, CEC, Ministerul Justiției, în procesul de revizuire a legislației electorale și conexe</a:t>
            </a:r>
            <a:r>
              <a:rPr lang="en-US" sz="1900" i="1" dirty="0"/>
              <a:t>.</a:t>
            </a:r>
            <a:r>
              <a:rPr lang="ro-RO" sz="1900" i="1" dirty="0"/>
              <a:t> </a:t>
            </a:r>
            <a:r>
              <a:rPr lang="en-US" sz="1900" i="1" dirty="0"/>
              <a:t>De </a:t>
            </a:r>
            <a:r>
              <a:rPr lang="en-US" sz="1900" i="1" dirty="0" err="1"/>
              <a:t>asemenea</a:t>
            </a:r>
            <a:r>
              <a:rPr lang="en-US" sz="1900" i="1" dirty="0"/>
              <a:t>, </a:t>
            </a:r>
            <a:r>
              <a:rPr lang="ro-RO" sz="1900" i="1" dirty="0"/>
              <a:t>a informat membrii Coaliției despre toate procesele relevante activității Coaliției, organizarea de consultări publice pe subiecte legate de domeniul electoral, alte activități care au necesitat atenția și/sau reacția Coaliției. </a:t>
            </a:r>
          </a:p>
          <a:p>
            <a:pPr algn="just"/>
            <a:r>
              <a:rPr lang="ro-RO" sz="1900" b="1" dirty="0">
                <a:hlinkClick r:id="rId2"/>
              </a:rPr>
              <a:t>Elaborarea unei opinii pe marginea </a:t>
            </a:r>
            <a:r>
              <a:rPr lang="en-US" sz="1900" b="1" dirty="0" err="1">
                <a:hlinkClick r:id="rId2"/>
              </a:rPr>
              <a:t>noului</a:t>
            </a:r>
            <a:r>
              <a:rPr lang="en-US" sz="1900" b="1" dirty="0">
                <a:hlinkClick r:id="rId2"/>
              </a:rPr>
              <a:t> Cod electoral</a:t>
            </a:r>
            <a:r>
              <a:rPr lang="ro-RO" sz="1900" b="1" dirty="0">
                <a:hlinkClick r:id="rId2"/>
              </a:rPr>
              <a:t> </a:t>
            </a:r>
            <a:r>
              <a:rPr lang="ro-RO" sz="1900" dirty="0"/>
              <a:t>(septembrie).</a:t>
            </a:r>
            <a:r>
              <a:rPr lang="en-US" sz="1900" dirty="0"/>
              <a:t> </a:t>
            </a:r>
            <a:r>
              <a:rPr lang="ro-RO" sz="1900" dirty="0"/>
              <a:t>Poziția a fost expediată factorilor de decizie după aprobarea în lectura I de către Parlament a noului Cod. S-au acceptat recomandările CALC de a reexamina un șir de noțiuni utilizate în Codul electoral, s-au acceptat parțial elucidarea motivelor organizării alegerilor pe parcursul a două zile (art. 8), recomandarea CALC de a adopta o formulă prin care majoritatea în componența CEC să nu fie deținută de persoane care reprezintă guvernarea și de a institui garanții suplimentare pentru a asigura independența, inclusiv imparțialitatea președintelui consiliului electoral de circumscripție de nivelul doi (art. 35).</a:t>
            </a:r>
          </a:p>
          <a:p>
            <a:r>
              <a:rPr lang="ro-RO" sz="1900" b="1" dirty="0"/>
              <a:t>Formularea de poziții comune ale membrilor Coaliției </a:t>
            </a:r>
            <a:r>
              <a:rPr lang="ro-RO" sz="1900" dirty="0"/>
              <a:t>pe subiecte de interes public și distribuirea direcționată a acestora către comunitatea diplomatică, media, autorități, etc.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66402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D30A19-343D-C5FF-B2BF-2A73C36C4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b="1" dirty="0"/>
              <a:t>3. </a:t>
            </a:r>
            <a:r>
              <a:rPr lang="ro-RO" sz="3200" b="1" dirty="0"/>
              <a:t>Consolidarea capacităților Secretariatului de comunicare și relaționare cu publicul, membrii Coaliției și părțile interesate</a:t>
            </a:r>
            <a:br>
              <a:rPr lang="ro-RO" sz="3200" b="1" dirty="0"/>
            </a:br>
            <a:endParaRPr lang="ro-RO" sz="3200" b="1" dirty="0"/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A1AEE-18EB-1DD5-A8C7-D5B1CF162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2812517"/>
          </a:xfrm>
        </p:spPr>
        <p:txBody>
          <a:bodyPr>
            <a:normAutofit/>
          </a:bodyPr>
          <a:lstStyle/>
          <a:p>
            <a:r>
              <a:rPr lang="ro-RO" sz="2200" b="1" dirty="0"/>
              <a:t>Menținerea și actualizarea paginii web și de FB a Coaliției</a:t>
            </a:r>
          </a:p>
          <a:p>
            <a:pPr marL="0" indent="0">
              <a:buNone/>
            </a:pPr>
            <a:r>
              <a:rPr lang="ro-RO" sz="2200" dirty="0"/>
              <a:t>În total, în perioada de referință au fost elaborate 15 comunicate de presă și postate pe </a:t>
            </a:r>
            <a:r>
              <a:rPr lang="ro-RO" sz="2200" dirty="0">
                <a:hlinkClick r:id="rId2"/>
              </a:rPr>
              <a:t>alegeliber.md</a:t>
            </a:r>
            <a:r>
              <a:rPr lang="ro-RO" sz="2200" dirty="0"/>
              <a:t>, în limba română. Totodată, au fost distribuite 88 de postări pe Facebook care au avut un </a:t>
            </a:r>
            <a:r>
              <a:rPr lang="ro-RO" sz="2200" dirty="0" err="1"/>
              <a:t>reach</a:t>
            </a:r>
            <a:r>
              <a:rPr lang="ro-RO" sz="2200" dirty="0"/>
              <a:t> organic total de peste 8 mii  persoane</a:t>
            </a:r>
          </a:p>
          <a:p>
            <a:r>
              <a:rPr lang="ro-RO" sz="2200" b="1" dirty="0"/>
              <a:t>Organizarea unei </a:t>
            </a:r>
            <a:r>
              <a:rPr lang="ro-RO" sz="2200" b="1" dirty="0">
                <a:hlinkClick r:id="rId3"/>
              </a:rPr>
              <a:t>instruiri a membrilor </a:t>
            </a:r>
            <a:r>
              <a:rPr lang="ro-RO" sz="2200" b="1" dirty="0"/>
              <a:t>CALC </a:t>
            </a:r>
            <a:r>
              <a:rPr lang="ro-RO" sz="2200" dirty="0"/>
              <a:t>de consolidare a capacităților (8 decembrie)</a:t>
            </a:r>
          </a:p>
          <a:p>
            <a:r>
              <a:rPr lang="ro-RO" sz="2200" b="1" dirty="0"/>
              <a:t>24 de e-mailuri expediate membrilor CALC</a:t>
            </a:r>
            <a:r>
              <a:rPr lang="ro-RO" sz="2200" dirty="0"/>
              <a:t> despre deciziile Consiliului CALC și participarea organizațiilor membre în îmbunătățirea procedurilor electorale</a:t>
            </a:r>
          </a:p>
        </p:txBody>
      </p:sp>
    </p:spTree>
    <p:extLst>
      <p:ext uri="{BB962C8B-B14F-4D97-AF65-F5344CB8AC3E}">
        <p14:creationId xmlns:p14="http://schemas.microsoft.com/office/powerpoint/2010/main" val="392165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67926E-CC04-53D6-730C-5CEED343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en-US" sz="5200" b="1" dirty="0" err="1"/>
              <a:t>Aspecte</a:t>
            </a:r>
            <a:r>
              <a:rPr lang="en-US" sz="5200" b="1" dirty="0"/>
              <a:t> </a:t>
            </a:r>
            <a:r>
              <a:rPr lang="en-US" sz="5200" b="1" dirty="0" err="1"/>
              <a:t>problematice</a:t>
            </a:r>
            <a:r>
              <a:rPr lang="en-US" sz="5200" b="1" dirty="0"/>
              <a:t> </a:t>
            </a:r>
            <a:r>
              <a:rPr lang="en-US" sz="5200" b="1" dirty="0" err="1"/>
              <a:t>în</a:t>
            </a:r>
            <a:r>
              <a:rPr lang="en-US" sz="5200" b="1" dirty="0"/>
              <a:t> 2022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2556D3-9908-939F-63AA-BF9C10F900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7032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091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809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 Theme</vt:lpstr>
      <vt:lpstr>RAPORT de activitate 2022</vt:lpstr>
      <vt:lpstr>Identitatea CALC</vt:lpstr>
      <vt:lpstr>Obiectivele CALC pentru 2022/2023</vt:lpstr>
      <vt:lpstr>1. Buna funcționare a Secretariatului  și Consiliului CALC</vt:lpstr>
      <vt:lpstr>Secretariatul CALC și membrii Consiliului au organizat și participat la diverse evenimente tematice, printre care:</vt:lpstr>
      <vt:lpstr>2. Promovarea îmbunătățirii legislației  electorale și conexe</vt:lpstr>
      <vt:lpstr>3. Consolidarea capacităților Secretariatului de comunicare și relaționare cu publicul, membrii Coaliției și părțile interesate </vt:lpstr>
      <vt:lpstr>Aspecte problematice în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 de activitate 2022</dc:title>
  <dc:creator>Ana Stegarescu</dc:creator>
  <cp:lastModifiedBy>Ana Stegarescu</cp:lastModifiedBy>
  <cp:revision>66</cp:revision>
  <dcterms:created xsi:type="dcterms:W3CDTF">2023-05-08T12:02:03Z</dcterms:created>
  <dcterms:modified xsi:type="dcterms:W3CDTF">2023-05-12T03:31:50Z</dcterms:modified>
</cp:coreProperties>
</file>